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charts/chart2.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206" r:id="rId2"/>
  </p:sldMasterIdLst>
  <p:notesMasterIdLst>
    <p:notesMasterId r:id="rId31"/>
  </p:notesMasterIdLst>
  <p:handoutMasterIdLst>
    <p:handoutMasterId r:id="rId32"/>
  </p:handoutMasterIdLst>
  <p:sldIdLst>
    <p:sldId id="256" r:id="rId3"/>
    <p:sldId id="434" r:id="rId4"/>
    <p:sldId id="430" r:id="rId5"/>
    <p:sldId id="379" r:id="rId6"/>
    <p:sldId id="377" r:id="rId7"/>
    <p:sldId id="386" r:id="rId8"/>
    <p:sldId id="419" r:id="rId9"/>
    <p:sldId id="432" r:id="rId10"/>
    <p:sldId id="441" r:id="rId11"/>
    <p:sldId id="421" r:id="rId12"/>
    <p:sldId id="423" r:id="rId13"/>
    <p:sldId id="433" r:id="rId14"/>
    <p:sldId id="387" r:id="rId15"/>
    <p:sldId id="388" r:id="rId16"/>
    <p:sldId id="389" r:id="rId17"/>
    <p:sldId id="390" r:id="rId18"/>
    <p:sldId id="392" r:id="rId19"/>
    <p:sldId id="405" r:id="rId20"/>
    <p:sldId id="406" r:id="rId21"/>
    <p:sldId id="407" r:id="rId22"/>
    <p:sldId id="408" r:id="rId23"/>
    <p:sldId id="435" r:id="rId24"/>
    <p:sldId id="440" r:id="rId25"/>
    <p:sldId id="436" r:id="rId26"/>
    <p:sldId id="437" r:id="rId27"/>
    <p:sldId id="438" r:id="rId28"/>
    <p:sldId id="439" r:id="rId29"/>
    <p:sldId id="376" r:id="rId30"/>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Cotgreave" initials="AC" lastIdx="8" clrIdx="0">
    <p:extLst>
      <p:ext uri="{19B8F6BF-5375-455C-9EA6-DF929625EA0E}">
        <p15:presenceInfo xmlns:p15="http://schemas.microsoft.com/office/powerpoint/2012/main" userId="S-1-5-21-1674886584-3431957878-314445162-9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8C34"/>
    <a:srgbClr val="A4AD41"/>
    <a:srgbClr val="1B1B1B"/>
    <a:srgbClr val="666666"/>
    <a:srgbClr val="F6B81E"/>
    <a:srgbClr val="7F45AA"/>
    <a:srgbClr val="5B6591"/>
    <a:srgbClr val="E2E1FF"/>
    <a:srgbClr val="C1C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90" autoAdjust="0"/>
    <p:restoredTop sz="79050" autoAdjust="0"/>
  </p:normalViewPr>
  <p:slideViewPr>
    <p:cSldViewPr snapToGrid="0" showGuides="1">
      <p:cViewPr varScale="1">
        <p:scale>
          <a:sx n="56" d="100"/>
          <a:sy n="56" d="100"/>
        </p:scale>
        <p:origin x="1351" y="38"/>
      </p:cViewPr>
      <p:guideLst>
        <p:guide orient="horz" pos="1181"/>
        <p:guide orient="horz" pos="369"/>
        <p:guide pos="432"/>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800"/>
            </a:pPr>
            <a:r>
              <a:rPr lang="en-US" sz="3200" b="1" i="0" u="none" strike="noStrike" baseline="0" dirty="0"/>
              <a:t>Food expenditure for one week</a:t>
            </a:r>
            <a:endParaRPr lang="en-US" sz="3200" dirty="0"/>
          </a:p>
        </c:rich>
      </c:tx>
      <c:layout>
        <c:manualLayout>
          <c:xMode val="edge"/>
          <c:yMode val="edge"/>
          <c:x val="0.218711304804517"/>
          <c:y val="1.3006714531718699E-2"/>
        </c:manualLayout>
      </c:layout>
      <c:overlay val="0"/>
    </c:title>
    <c:autoTitleDeleted val="0"/>
    <c:plotArea>
      <c:layout/>
      <c:barChart>
        <c:barDir val="col"/>
        <c:grouping val="clustered"/>
        <c:varyColors val="0"/>
        <c:ser>
          <c:idx val="0"/>
          <c:order val="0"/>
          <c:tx>
            <c:v/>
          </c:tx>
          <c:spPr>
            <a:solidFill>
              <a:schemeClr val="accent1">
                <a:lumMod val="60000"/>
                <a:lumOff val="40000"/>
              </a:schemeClr>
            </a:solidFill>
          </c:spPr>
          <c:invertIfNegative val="0"/>
          <c:cat>
            <c:strRef>
              <c:f>Sheet2!$B$4:$B$5</c:f>
              <c:strCache>
                <c:ptCount val="2"/>
                <c:pt idx="0">
                  <c:v>Germany</c:v>
                </c:pt>
                <c:pt idx="1">
                  <c:v>Ecuador</c:v>
                </c:pt>
              </c:strCache>
            </c:strRef>
          </c:cat>
          <c:val>
            <c:numRef>
              <c:f>Sheet2!$C$4:$C$5</c:f>
              <c:numCache>
                <c:formatCode>"$"#,##0.00_);[Red]\("$"#,##0.00\)</c:formatCode>
                <c:ptCount val="2"/>
                <c:pt idx="0">
                  <c:v>500.07</c:v>
                </c:pt>
                <c:pt idx="1">
                  <c:v>31.55</c:v>
                </c:pt>
              </c:numCache>
            </c:numRef>
          </c:val>
          <c:extLst>
            <c:ext xmlns:c16="http://schemas.microsoft.com/office/drawing/2014/chart" uri="{C3380CC4-5D6E-409C-BE32-E72D297353CC}">
              <c16:uniqueId val="{00000000-A9B4-4567-8AA8-509E6C833734}"/>
            </c:ext>
          </c:extLst>
        </c:ser>
        <c:dLbls>
          <c:showLegendKey val="0"/>
          <c:showVal val="0"/>
          <c:showCatName val="0"/>
          <c:showSerName val="0"/>
          <c:showPercent val="0"/>
          <c:showBubbleSize val="0"/>
        </c:dLbls>
        <c:gapWidth val="150"/>
        <c:axId val="192869936"/>
        <c:axId val="192870496"/>
      </c:barChart>
      <c:catAx>
        <c:axId val="192869936"/>
        <c:scaling>
          <c:orientation val="minMax"/>
        </c:scaling>
        <c:delete val="0"/>
        <c:axPos val="b"/>
        <c:numFmt formatCode="General" sourceLinked="0"/>
        <c:majorTickMark val="out"/>
        <c:minorTickMark val="none"/>
        <c:tickLblPos val="nextTo"/>
        <c:crossAx val="192870496"/>
        <c:crosses val="autoZero"/>
        <c:auto val="1"/>
        <c:lblAlgn val="ctr"/>
        <c:lblOffset val="100"/>
        <c:noMultiLvlLbl val="0"/>
      </c:catAx>
      <c:valAx>
        <c:axId val="192870496"/>
        <c:scaling>
          <c:orientation val="minMax"/>
        </c:scaling>
        <c:delete val="0"/>
        <c:axPos val="l"/>
        <c:numFmt formatCode="&quot;$&quot;#,##0.00_);[Red]\(&quot;$&quot;#,##0.00\)" sourceLinked="1"/>
        <c:majorTickMark val="out"/>
        <c:minorTickMark val="none"/>
        <c:tickLblPos val="nextTo"/>
        <c:txPr>
          <a:bodyPr/>
          <a:lstStyle/>
          <a:p>
            <a:pPr>
              <a:defRPr sz="2000"/>
            </a:pPr>
            <a:endParaRPr lang="en-US"/>
          </a:p>
        </c:txPr>
        <c:crossAx val="192869936"/>
        <c:crosses val="autoZero"/>
        <c:crossBetween val="between"/>
        <c:majorUnit val="200"/>
      </c:valAx>
      <c:dTable>
        <c:showHorzBorder val="1"/>
        <c:showVertBorder val="1"/>
        <c:showOutline val="1"/>
        <c:showKeys val="0"/>
        <c:txPr>
          <a:bodyPr/>
          <a:lstStyle/>
          <a:p>
            <a:pPr rtl="0">
              <a:defRPr sz="2000"/>
            </a:pPr>
            <a:endParaRPr lang="en-US"/>
          </a:p>
        </c:txPr>
      </c:dTable>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800"/>
            </a:pPr>
            <a:r>
              <a:rPr lang="en-US" sz="3200" b="1" i="0" u="none" strike="noStrike" baseline="0" dirty="0">
                <a:solidFill>
                  <a:schemeClr val="accent5"/>
                </a:solidFill>
              </a:rPr>
              <a:t>Food expenditure for one week</a:t>
            </a:r>
            <a:endParaRPr lang="en-US" sz="3200" b="1" dirty="0">
              <a:solidFill>
                <a:schemeClr val="accent5"/>
              </a:solidFill>
            </a:endParaRPr>
          </a:p>
        </c:rich>
      </c:tx>
      <c:layout>
        <c:manualLayout>
          <c:xMode val="edge"/>
          <c:yMode val="edge"/>
          <c:x val="0.218711304804517"/>
          <c:y val="1.3006714531718699E-2"/>
        </c:manualLayout>
      </c:layout>
      <c:overlay val="0"/>
    </c:title>
    <c:autoTitleDeleted val="0"/>
    <c:plotArea>
      <c:layout/>
      <c:barChart>
        <c:barDir val="bar"/>
        <c:grouping val="clustered"/>
        <c:varyColors val="0"/>
        <c:ser>
          <c:idx val="0"/>
          <c:order val="0"/>
          <c:tx>
            <c:v/>
          </c:tx>
          <c:invertIfNegative val="0"/>
          <c:dPt>
            <c:idx val="0"/>
            <c:invertIfNegative val="0"/>
            <c:bubble3D val="0"/>
            <c:spPr>
              <a:solidFill>
                <a:schemeClr val="accent1">
                  <a:lumMod val="60000"/>
                  <a:lumOff val="40000"/>
                </a:schemeClr>
              </a:solidFill>
            </c:spPr>
            <c:extLst>
              <c:ext xmlns:c16="http://schemas.microsoft.com/office/drawing/2014/chart" uri="{C3380CC4-5D6E-409C-BE32-E72D297353CC}">
                <c16:uniqueId val="{00000000-E7F6-479E-9E5A-5F1E7FCEC6FF}"/>
              </c:ext>
            </c:extLst>
          </c:dPt>
          <c:dPt>
            <c:idx val="1"/>
            <c:invertIfNegative val="0"/>
            <c:bubble3D val="0"/>
            <c:spPr>
              <a:solidFill>
                <a:schemeClr val="accent1">
                  <a:lumMod val="60000"/>
                  <a:lumOff val="40000"/>
                </a:schemeClr>
              </a:solidFill>
            </c:spPr>
            <c:extLst>
              <c:ext xmlns:c16="http://schemas.microsoft.com/office/drawing/2014/chart" uri="{C3380CC4-5D6E-409C-BE32-E72D297353CC}">
                <c16:uniqueId val="{00000001-E7F6-479E-9E5A-5F1E7FCEC6FF}"/>
              </c:ext>
            </c:extLst>
          </c:dPt>
          <c:dLbls>
            <c:spPr>
              <a:noFill/>
              <a:ln>
                <a:noFill/>
              </a:ln>
              <a:effectLst/>
            </c:spPr>
            <c:txPr>
              <a:bodyPr/>
              <a:lstStyle/>
              <a:p>
                <a:pPr>
                  <a:defRPr sz="2400">
                    <a:solidFill>
                      <a:schemeClr val="bg2">
                        <a:lumMod val="50000"/>
                      </a:schemeClr>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Sheet2!$B$4:$B$5</c:f>
              <c:strCache>
                <c:ptCount val="2"/>
                <c:pt idx="0">
                  <c:v>Germany</c:v>
                </c:pt>
                <c:pt idx="1">
                  <c:v>Ecuador</c:v>
                </c:pt>
              </c:strCache>
            </c:strRef>
          </c:cat>
          <c:val>
            <c:numRef>
              <c:f>Sheet2!$C$4:$C$5</c:f>
              <c:numCache>
                <c:formatCode>"$"#,##0.00_);[Red]\("$"#,##0.00\)</c:formatCode>
                <c:ptCount val="2"/>
                <c:pt idx="0">
                  <c:v>500.07</c:v>
                </c:pt>
                <c:pt idx="1">
                  <c:v>31.55</c:v>
                </c:pt>
              </c:numCache>
            </c:numRef>
          </c:val>
          <c:extLst>
            <c:ext xmlns:c16="http://schemas.microsoft.com/office/drawing/2014/chart" uri="{C3380CC4-5D6E-409C-BE32-E72D297353CC}">
              <c16:uniqueId val="{00000000-64A5-4CE5-BD81-AB2A777C0C8F}"/>
            </c:ext>
          </c:extLst>
        </c:ser>
        <c:dLbls>
          <c:showLegendKey val="0"/>
          <c:showVal val="0"/>
          <c:showCatName val="0"/>
          <c:showSerName val="0"/>
          <c:showPercent val="0"/>
          <c:showBubbleSize val="0"/>
        </c:dLbls>
        <c:gapWidth val="150"/>
        <c:axId val="193120256"/>
        <c:axId val="193120816"/>
      </c:barChart>
      <c:catAx>
        <c:axId val="193120256"/>
        <c:scaling>
          <c:orientation val="maxMin"/>
        </c:scaling>
        <c:delete val="0"/>
        <c:axPos val="l"/>
        <c:numFmt formatCode="General" sourceLinked="0"/>
        <c:majorTickMark val="out"/>
        <c:minorTickMark val="none"/>
        <c:tickLblPos val="nextTo"/>
        <c:txPr>
          <a:bodyPr/>
          <a:lstStyle/>
          <a:p>
            <a:pPr>
              <a:defRPr sz="2400">
                <a:solidFill>
                  <a:schemeClr val="bg2">
                    <a:lumMod val="50000"/>
                  </a:schemeClr>
                </a:solidFill>
              </a:defRPr>
            </a:pPr>
            <a:endParaRPr lang="en-US"/>
          </a:p>
        </c:txPr>
        <c:crossAx val="193120816"/>
        <c:crosses val="autoZero"/>
        <c:auto val="1"/>
        <c:lblAlgn val="ctr"/>
        <c:lblOffset val="100"/>
        <c:noMultiLvlLbl val="0"/>
      </c:catAx>
      <c:valAx>
        <c:axId val="193120816"/>
        <c:scaling>
          <c:orientation val="minMax"/>
        </c:scaling>
        <c:delete val="1"/>
        <c:axPos val="t"/>
        <c:numFmt formatCode="&quot;$&quot;#,##0.00_);[Red]\(&quot;$&quot;#,##0.00\)" sourceLinked="1"/>
        <c:majorTickMark val="out"/>
        <c:minorTickMark val="none"/>
        <c:tickLblPos val="nextTo"/>
        <c:crossAx val="193120256"/>
        <c:crosses val="autoZero"/>
        <c:crossBetween val="between"/>
        <c:majorUnit val="200"/>
      </c:valAx>
    </c:plotArea>
    <c:plotVisOnly val="1"/>
    <c:dispBlanksAs val="gap"/>
    <c:showDLblsOverMax val="0"/>
  </c:chart>
  <c:spPr>
    <a:ln>
      <a:noFill/>
    </a:ln>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7-07-14T13:59:35.270" idx="4">
    <p:pos x="10" y="10"/>
    <p:text>If Concise is hlighlghted, should there not have been sections highlightin the first 2? And one later on showing captivating?</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4T14:01:38.916" idx="7">
    <p:pos x="10" y="10"/>
    <p:text>this isn't a dataviz.</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4T14:00:44.814" idx="6">
    <p:pos x="10" y="10"/>
    <p:text>The point here seems to be "Don't use data visualization". I get that you're getting them to think outside of the box, and personalisation is important, but this would make sense only if there's a whole lot more content on good charts earlier in the deck</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4T14:00:44.814" idx="6">
    <p:pos x="10" y="10"/>
    <p:text>The point here seems to be "Don't use data visualization". I get that you're getting them to think outside of the box, and personalisation is important, but this would make sense only if there's a whole lot more content on good charts earlier in the deck</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9/6/2018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9/6/2018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Title Slide</a:t>
            </a:r>
          </a:p>
        </p:txBody>
      </p:sp>
    </p:spTree>
    <p:extLst>
      <p:ext uri="{BB962C8B-B14F-4D97-AF65-F5344CB8AC3E}">
        <p14:creationId xmlns:p14="http://schemas.microsoft.com/office/powerpoint/2010/main" val="296594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Compare this minimalist style that we’ve seen with the 4 C’s. Jeff used Concise, meaning brief but comprehensive. He believes that it’s ok to have redundant information in the visualization. It’s ok to double encode the data, so it’s about finding the sweet spot between minimalist and verbose.</a:t>
            </a:r>
          </a:p>
          <a:p>
            <a:endParaRPr lang="en-US" baseline="0" dirty="0" smtClean="0"/>
          </a:p>
          <a:p>
            <a:endParaRPr lang="en-US" dirty="0"/>
          </a:p>
        </p:txBody>
      </p:sp>
    </p:spTree>
    <p:extLst>
      <p:ext uri="{BB962C8B-B14F-4D97-AF65-F5344CB8AC3E}">
        <p14:creationId xmlns:p14="http://schemas.microsoft.com/office/powerpoint/2010/main" val="358033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a look at this one. This was presented on the House floor by the Republicans to show the complexity of the Democrats Health Care plan. They must have recognized that this wasn’t easy to read, so they added comments to it.</a:t>
            </a:r>
            <a:endParaRPr lang="en-US" dirty="0"/>
          </a:p>
        </p:txBody>
      </p:sp>
    </p:spTree>
    <p:extLst>
      <p:ext uri="{BB962C8B-B14F-4D97-AF65-F5344CB8AC3E}">
        <p14:creationId xmlns:p14="http://schemas.microsoft.com/office/powerpoint/2010/main" val="112154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much easier to read. [joke]</a:t>
            </a:r>
            <a:endParaRPr lang="en-US" dirty="0"/>
          </a:p>
        </p:txBody>
      </p:sp>
    </p:spTree>
    <p:extLst>
      <p:ext uri="{BB962C8B-B14F-4D97-AF65-F5344CB8AC3E}">
        <p14:creationId xmlns:p14="http://schemas.microsoft.com/office/powerpoint/2010/main" val="2474016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that to</a:t>
            </a:r>
            <a:r>
              <a:rPr lang="en-US" baseline="0" dirty="0" smtClean="0"/>
              <a:t> this </a:t>
            </a:r>
            <a:r>
              <a:rPr lang="en-US" baseline="0" dirty="0" err="1" smtClean="0"/>
              <a:t>swimlane</a:t>
            </a:r>
            <a:r>
              <a:rPr lang="en-US" baseline="0" dirty="0" smtClean="0"/>
              <a:t> diagram that organizes a process flow my department and client. Each process outlines, there is a small circle with a number connecting it to a step action table. In each step of the process we can see who is the responsible party and what the next steps are in the process. These can also be encoded with data, for example color or even small charts.</a:t>
            </a:r>
            <a:endParaRPr lang="en-US" dirty="0"/>
          </a:p>
        </p:txBody>
      </p:sp>
    </p:spTree>
    <p:extLst>
      <p:ext uri="{BB962C8B-B14F-4D97-AF65-F5344CB8AC3E}">
        <p14:creationId xmlns:p14="http://schemas.microsoft.com/office/powerpoint/2010/main" val="34046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a:t>
            </a:r>
            <a:r>
              <a:rPr lang="en-US" baseline="0" dirty="0" smtClean="0"/>
              <a:t> the Afghanistan Stability chart. A network diagram. General </a:t>
            </a:r>
            <a:r>
              <a:rPr lang="en-US" baseline="0" dirty="0" err="1" smtClean="0"/>
              <a:t>McChrystal</a:t>
            </a:r>
            <a:r>
              <a:rPr lang="en-US" baseline="0" dirty="0" smtClean="0"/>
              <a:t> said, “When we understand that slide, we’ll have won the war.”</a:t>
            </a:r>
            <a:endParaRPr lang="en-US" dirty="0"/>
          </a:p>
        </p:txBody>
      </p:sp>
    </p:spTree>
    <p:extLst>
      <p:ext uri="{BB962C8B-B14F-4D97-AF65-F5344CB8AC3E}">
        <p14:creationId xmlns:p14="http://schemas.microsoft.com/office/powerpoint/2010/main" val="3423733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is the audience? And what is the message?</a:t>
            </a:r>
            <a:endParaRPr lang="en-US" dirty="0"/>
          </a:p>
        </p:txBody>
      </p:sp>
    </p:spTree>
    <p:extLst>
      <p:ext uri="{BB962C8B-B14F-4D97-AF65-F5344CB8AC3E}">
        <p14:creationId xmlns:p14="http://schemas.microsoft.com/office/powerpoint/2010/main" val="1159190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a:t>
            </a:r>
            <a:r>
              <a:rPr lang="en-US" baseline="0" dirty="0" smtClean="0"/>
              <a:t> at an example. This is food expenditure for one week of food in Germany vs. Ecuador. In Germany, the expense is $500 per week while it’s only $31.55 in Ecuador.</a:t>
            </a:r>
            <a:endParaRPr lang="en-US" dirty="0"/>
          </a:p>
        </p:txBody>
      </p:sp>
    </p:spTree>
    <p:extLst>
      <p:ext uri="{BB962C8B-B14F-4D97-AF65-F5344CB8AC3E}">
        <p14:creationId xmlns:p14="http://schemas.microsoft.com/office/powerpoint/2010/main" val="2411468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trim</a:t>
            </a:r>
            <a:r>
              <a:rPr lang="en-US" baseline="0" dirty="0" smtClean="0"/>
              <a:t> this down even more and just label the two bars. This is pretty clear, Germany families spend, on average, much more per week on food that Ecuador. But now I’m going to show you something completely different.</a:t>
            </a:r>
            <a:endParaRPr lang="en-US" dirty="0"/>
          </a:p>
        </p:txBody>
      </p:sp>
    </p:spTree>
    <p:extLst>
      <p:ext uri="{BB962C8B-B14F-4D97-AF65-F5344CB8AC3E}">
        <p14:creationId xmlns:p14="http://schemas.microsoft.com/office/powerpoint/2010/main" val="2875329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Germany. </a:t>
            </a:r>
          </a:p>
          <a:p>
            <a:endParaRPr lang="en-US" b="1" dirty="0" smtClean="0"/>
          </a:p>
          <a:p>
            <a:r>
              <a:rPr lang="en-US" b="1" dirty="0" smtClean="0"/>
              <a:t>[let the students stare at</a:t>
            </a:r>
            <a:r>
              <a:rPr lang="en-US" b="1" baseline="0" dirty="0" smtClean="0"/>
              <a:t> this one for a bit]</a:t>
            </a:r>
            <a:endParaRPr lang="en-US" b="1" dirty="0"/>
          </a:p>
        </p:txBody>
      </p:sp>
    </p:spTree>
    <p:extLst>
      <p:ext uri="{BB962C8B-B14F-4D97-AF65-F5344CB8AC3E}">
        <p14:creationId xmlns:p14="http://schemas.microsoft.com/office/powerpoint/2010/main" val="1333854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Ecuador.</a:t>
            </a:r>
          </a:p>
          <a:p>
            <a:endParaRPr lang="en-US" dirty="0" smtClean="0"/>
          </a:p>
          <a:p>
            <a:pPr marL="0" marR="0" indent="0" algn="l" defTabSz="1304925" rtl="0" eaLnBrk="1" fontAlgn="base" latinLnBrk="0" hangingPunct="1">
              <a:lnSpc>
                <a:spcPct val="100000"/>
              </a:lnSpc>
              <a:spcBef>
                <a:spcPct val="30000"/>
              </a:spcBef>
              <a:spcAft>
                <a:spcPct val="0"/>
              </a:spcAft>
              <a:buClrTx/>
              <a:buSzTx/>
              <a:buFontTx/>
              <a:buNone/>
              <a:tabLst/>
              <a:defRPr/>
            </a:pPr>
            <a:r>
              <a:rPr lang="en-US" b="1" dirty="0" smtClean="0"/>
              <a:t>[let the students stare at</a:t>
            </a:r>
            <a:r>
              <a:rPr lang="en-US" b="1" baseline="0" dirty="0" smtClean="0"/>
              <a:t> this one for a bit]</a:t>
            </a:r>
            <a:endParaRPr lang="en-US" b="1" dirty="0" smtClean="0"/>
          </a:p>
          <a:p>
            <a:endParaRPr lang="en-US" dirty="0" smtClean="0"/>
          </a:p>
          <a:p>
            <a:r>
              <a:rPr lang="en-US" dirty="0" smtClean="0"/>
              <a:t>Now,</a:t>
            </a:r>
            <a:r>
              <a:rPr lang="en-US" baseline="0" dirty="0" smtClean="0"/>
              <a:t> I could show you this data using a number of different visualization methods, but you won’t walk out of this class and say, “The professor showed me this bar chart that I just can’t get out of my mind.” But you will likely remember these images. </a:t>
            </a:r>
            <a:endParaRPr lang="en-US" dirty="0"/>
          </a:p>
        </p:txBody>
      </p:sp>
    </p:spTree>
    <p:extLst>
      <p:ext uri="{BB962C8B-B14F-4D97-AF65-F5344CB8AC3E}">
        <p14:creationId xmlns:p14="http://schemas.microsoft.com/office/powerpoint/2010/main" val="126535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3864287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is the audience? And what is the message?</a:t>
            </a:r>
            <a:endParaRPr lang="en-US" dirty="0"/>
          </a:p>
        </p:txBody>
      </p:sp>
    </p:spTree>
    <p:extLst>
      <p:ext uri="{BB962C8B-B14F-4D97-AF65-F5344CB8AC3E}">
        <p14:creationId xmlns:p14="http://schemas.microsoft.com/office/powerpoint/2010/main" val="1426549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“Visualize No Malaria</a:t>
            </a:r>
            <a:r>
              <a:rPr lang="en-US" baseline="0" dirty="0" smtClean="0"/>
              <a:t>” project is a partnership between PATH and Tableau.</a:t>
            </a:r>
          </a:p>
          <a:p>
            <a:endParaRPr lang="en-US" baseline="0" dirty="0" smtClean="0"/>
          </a:p>
          <a:p>
            <a:r>
              <a:rPr lang="en-US" baseline="0" dirty="0" smtClean="0"/>
              <a:t>Source:</a:t>
            </a:r>
          </a:p>
          <a:p>
            <a:r>
              <a:rPr lang="en-US" dirty="0" smtClean="0"/>
              <a:t>https://www.geekwire.com/2016/tableau-path-fight-malaria-data-analytics-unique-seattle-based-coalition/</a:t>
            </a:r>
          </a:p>
          <a:p>
            <a:endParaRPr lang="en-US" dirty="0"/>
          </a:p>
        </p:txBody>
      </p:sp>
    </p:spTree>
    <p:extLst>
      <p:ext uri="{BB962C8B-B14F-4D97-AF65-F5344CB8AC3E}">
        <p14:creationId xmlns:p14="http://schemas.microsoft.com/office/powerpoint/2010/main" val="2625026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visualization of gun deaths in the United States was created by Periscopic.</a:t>
            </a:r>
          </a:p>
          <a:p>
            <a:endParaRPr lang="en-US" dirty="0" smtClean="0"/>
          </a:p>
          <a:p>
            <a:r>
              <a:rPr lang="en-US" dirty="0" smtClean="0"/>
              <a:t>Source:</a:t>
            </a:r>
          </a:p>
          <a:p>
            <a:r>
              <a:rPr lang="en-US" dirty="0" smtClean="0"/>
              <a:t>http://guns.periscopic.com/?year=2013</a:t>
            </a:r>
          </a:p>
          <a:p>
            <a:endParaRPr lang="en-US" dirty="0"/>
          </a:p>
        </p:txBody>
      </p:sp>
    </p:spTree>
    <p:extLst>
      <p:ext uri="{BB962C8B-B14F-4D97-AF65-F5344CB8AC3E}">
        <p14:creationId xmlns:p14="http://schemas.microsoft.com/office/powerpoint/2010/main" val="368973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visualization on Global Warming done by Pooja </a:t>
            </a:r>
            <a:r>
              <a:rPr lang="en-US" dirty="0" err="1" smtClean="0"/>
              <a:t>Ghandi</a:t>
            </a:r>
            <a:r>
              <a:rPr lang="en-US" dirty="0" smtClean="0"/>
              <a:t>.</a:t>
            </a:r>
          </a:p>
          <a:p>
            <a:endParaRPr lang="en-US" dirty="0" smtClean="0"/>
          </a:p>
          <a:p>
            <a:r>
              <a:rPr lang="en-US" dirty="0" smtClean="0"/>
              <a:t>Source:</a:t>
            </a:r>
          </a:p>
          <a:p>
            <a:r>
              <a:rPr lang="en-US" dirty="0" smtClean="0"/>
              <a:t>https://public.tableau.com/profile/poojagandhi#!/vizhome/GlobalWarming_1/GlobalWarming</a:t>
            </a:r>
          </a:p>
          <a:p>
            <a:endParaRPr lang="en-US" dirty="0"/>
          </a:p>
        </p:txBody>
      </p:sp>
    </p:spTree>
    <p:extLst>
      <p:ext uri="{BB962C8B-B14F-4D97-AF65-F5344CB8AC3E}">
        <p14:creationId xmlns:p14="http://schemas.microsoft.com/office/powerpoint/2010/main" val="915163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visualization of the kakapo</a:t>
            </a:r>
            <a:r>
              <a:rPr lang="en-US" baseline="0" dirty="0" smtClean="0"/>
              <a:t> done by </a:t>
            </a:r>
            <a:r>
              <a:rPr lang="en-US" baseline="0" dirty="0" err="1" smtClean="0"/>
              <a:t>Jonni</a:t>
            </a:r>
            <a:r>
              <a:rPr lang="en-US" baseline="0" dirty="0" smtClean="0"/>
              <a:t> Walker, </a:t>
            </a:r>
            <a:r>
              <a:rPr lang="en-US" b="0" i="0" kern="1200" dirty="0" err="1" smtClean="0">
                <a:solidFill>
                  <a:schemeClr val="tx1"/>
                </a:solidFill>
                <a:effectLst/>
                <a:latin typeface="BentonSans Book"/>
                <a:ea typeface="ＭＳ Ｐゴシック" charset="0"/>
                <a:cs typeface="ＭＳ Ｐゴシック" charset="0"/>
              </a:rPr>
              <a:t>Rody</a:t>
            </a:r>
            <a:r>
              <a:rPr lang="en-US" b="0" i="0" kern="1200" dirty="0" smtClean="0">
                <a:solidFill>
                  <a:schemeClr val="tx1"/>
                </a:solidFill>
                <a:effectLst/>
                <a:latin typeface="BentonSans Book"/>
                <a:ea typeface="ＭＳ Ｐゴシック" charset="0"/>
                <a:cs typeface="ＭＳ Ｐゴシック" charset="0"/>
              </a:rPr>
              <a:t> </a:t>
            </a:r>
            <a:r>
              <a:rPr lang="en-US" b="0" i="0" kern="1200" dirty="0" err="1" smtClean="0">
                <a:solidFill>
                  <a:schemeClr val="tx1"/>
                </a:solidFill>
                <a:effectLst/>
                <a:latin typeface="BentonSans Book"/>
                <a:ea typeface="ＭＳ Ｐゴシック" charset="0"/>
                <a:cs typeface="ＭＳ Ｐゴシック" charset="0"/>
              </a:rPr>
              <a:t>Zakovich</a:t>
            </a:r>
            <a:r>
              <a:rPr lang="en-US" b="0" i="0" kern="1200" dirty="0" smtClean="0">
                <a:solidFill>
                  <a:schemeClr val="tx1"/>
                </a:solidFill>
                <a:effectLst/>
                <a:latin typeface="BentonSans Book"/>
                <a:ea typeface="ＭＳ Ｐゴシック" charset="0"/>
                <a:cs typeface="ＭＳ Ｐゴシック" charset="0"/>
              </a:rPr>
              <a:t> and Chris </a:t>
            </a:r>
            <a:r>
              <a:rPr lang="en-US" b="0" i="0" kern="1200" dirty="0" err="1" smtClean="0">
                <a:solidFill>
                  <a:schemeClr val="tx1"/>
                </a:solidFill>
                <a:effectLst/>
                <a:latin typeface="BentonSans Book"/>
                <a:ea typeface="ＭＳ Ｐゴシック" charset="0"/>
                <a:cs typeface="ＭＳ Ｐゴシック" charset="0"/>
              </a:rPr>
              <a:t>DeMartini</a:t>
            </a:r>
            <a:r>
              <a:rPr lang="en-US" b="0" i="0" kern="1200" dirty="0" smtClean="0">
                <a:solidFill>
                  <a:schemeClr val="tx1"/>
                </a:solidFill>
                <a:effectLst/>
                <a:latin typeface="BentonSans Book"/>
                <a:ea typeface="ＭＳ Ｐゴシック" charset="0"/>
                <a:cs typeface="ＭＳ Ｐゴシック" charset="0"/>
              </a:rPr>
              <a:t>.</a:t>
            </a:r>
            <a:endParaRPr lang="en-US" baseline="0" dirty="0" smtClean="0"/>
          </a:p>
          <a:p>
            <a:endParaRPr lang="en-US" baseline="0" dirty="0" smtClean="0"/>
          </a:p>
          <a:p>
            <a:r>
              <a:rPr lang="en-US" baseline="0" dirty="0" smtClean="0"/>
              <a:t>Source:</a:t>
            </a:r>
          </a:p>
          <a:p>
            <a:r>
              <a:rPr lang="en-US" dirty="0" smtClean="0"/>
              <a:t>https://public.tableau.com/en-us/s/blog/2017/06/using-tableau-help-natural-world</a:t>
            </a:r>
          </a:p>
          <a:p>
            <a:endParaRPr lang="en-US" dirty="0" smtClean="0"/>
          </a:p>
          <a:p>
            <a:r>
              <a:rPr lang="en-US" dirty="0" smtClean="0"/>
              <a:t>Blog: “Using Tableau to Help the Natural World</a:t>
            </a:r>
          </a:p>
          <a:p>
            <a:r>
              <a:rPr lang="en-US" dirty="0" smtClean="0"/>
              <a:t>https://public.tableau.com/en-us/s/blog/2017/06/using-tableau-help-natural-world</a:t>
            </a:r>
          </a:p>
          <a:p>
            <a:endParaRPr lang="en-US" dirty="0" smtClean="0"/>
          </a:p>
          <a:p>
            <a:endParaRPr lang="en-US" dirty="0" smtClean="0"/>
          </a:p>
          <a:p>
            <a:endParaRPr lang="en-US" dirty="0"/>
          </a:p>
        </p:txBody>
      </p:sp>
    </p:spTree>
    <p:extLst>
      <p:ext uri="{BB962C8B-B14F-4D97-AF65-F5344CB8AC3E}">
        <p14:creationId xmlns:p14="http://schemas.microsoft.com/office/powerpoint/2010/main" val="2375869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Jeff Shaffer outlines his 4 C’s of data visualization. Clear, Clean Concise and Captivating.</a:t>
            </a:r>
          </a:p>
          <a:p>
            <a:endParaRPr lang="en-US" baseline="0" dirty="0" smtClean="0"/>
          </a:p>
          <a:p>
            <a:r>
              <a:rPr lang="en-US" b="1" baseline="0" dirty="0" smtClean="0"/>
              <a:t>Clear</a:t>
            </a:r>
            <a:r>
              <a:rPr lang="en-US" baseline="0" dirty="0" smtClean="0"/>
              <a:t> – Who’s the audience? And what’s the message? Clarity of that message is more important than the aesthetics.</a:t>
            </a:r>
          </a:p>
          <a:p>
            <a:r>
              <a:rPr lang="en-US" b="1" baseline="0" dirty="0" smtClean="0"/>
              <a:t>Clean</a:t>
            </a:r>
            <a:r>
              <a:rPr lang="en-US" baseline="0" dirty="0" smtClean="0"/>
              <a:t> – these are all of things we discusses in Module 2, dealing with gridlines, labels, use of color, etc.</a:t>
            </a:r>
          </a:p>
          <a:p>
            <a:r>
              <a:rPr lang="en-US" b="1" baseline="0" dirty="0" smtClean="0"/>
              <a:t>Concise</a:t>
            </a:r>
            <a:r>
              <a:rPr lang="en-US" baseline="0" dirty="0" smtClean="0"/>
              <a:t> – brief but comprehensive</a:t>
            </a:r>
          </a:p>
          <a:p>
            <a:r>
              <a:rPr lang="en-US" b="1" baseline="0" dirty="0" smtClean="0"/>
              <a:t>Captivating</a:t>
            </a:r>
            <a:r>
              <a:rPr lang="en-US" baseline="0" dirty="0" smtClean="0"/>
              <a:t> – does the visualization capture attention? Does it tell an interesting story? Or provide the user with an interesting analysis.</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438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might have heard of the KISS principle, about keeping it simple. This quote sums up Edward </a:t>
            </a:r>
            <a:r>
              <a:rPr lang="en-US" baseline="0" dirty="0" err="1" smtClean="0"/>
              <a:t>Tufte’s</a:t>
            </a:r>
            <a:r>
              <a:rPr lang="en-US" baseline="0" dirty="0" smtClean="0"/>
              <a:t> approach to data visualization. </a:t>
            </a:r>
            <a:endParaRPr lang="en-US" dirty="0"/>
          </a:p>
        </p:txBody>
      </p:sp>
    </p:spTree>
    <p:extLst>
      <p:ext uri="{BB962C8B-B14F-4D97-AF65-F5344CB8AC3E}">
        <p14:creationId xmlns:p14="http://schemas.microsoft.com/office/powerpoint/2010/main" val="186571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Tufte</a:t>
            </a:r>
            <a:r>
              <a:rPr lang="en-US" dirty="0" smtClean="0"/>
              <a:t> coined the term “chart junk” and advocates</a:t>
            </a:r>
            <a:r>
              <a:rPr lang="en-US" baseline="0" dirty="0" smtClean="0"/>
              <a:t> for removing the chart chunk. But even further, he wrote about the data-to-ink ration, which compares the ink on the page associated with the data to all of the ink on the page. The concept here is to remove ink from the visualization that is not associated with the data.</a:t>
            </a:r>
            <a:endParaRPr lang="en-US" dirty="0"/>
          </a:p>
        </p:txBody>
      </p:sp>
    </p:spTree>
    <p:extLst>
      <p:ext uri="{BB962C8B-B14F-4D97-AF65-F5344CB8AC3E}">
        <p14:creationId xmlns:p14="http://schemas.microsoft.com/office/powerpoint/2010/main" val="359987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Tufte</a:t>
            </a:r>
            <a:r>
              <a:rPr lang="en-US" dirty="0" smtClean="0"/>
              <a:t> outlines the steps for erasing</a:t>
            </a:r>
            <a:r>
              <a:rPr lang="en-US" baseline="0" dirty="0" smtClean="0"/>
              <a:t> the non-data-ink in and even the redundant data-ink through an iterative process.</a:t>
            </a:r>
            <a:endParaRPr lang="en-US" dirty="0"/>
          </a:p>
        </p:txBody>
      </p:sp>
    </p:spTree>
    <p:extLst>
      <p:ext uri="{BB962C8B-B14F-4D97-AF65-F5344CB8AC3E}">
        <p14:creationId xmlns:p14="http://schemas.microsoft.com/office/powerpoint/2010/main" val="1105115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[Animated</a:t>
            </a:r>
            <a:r>
              <a:rPr lang="en-US" b="1" baseline="0" dirty="0" smtClean="0"/>
              <a:t> GIF by darkhorseanalytics.com]</a:t>
            </a:r>
            <a:endParaRPr lang="en-US" b="1" dirty="0"/>
          </a:p>
        </p:txBody>
      </p:sp>
    </p:spTree>
    <p:extLst>
      <p:ext uri="{BB962C8B-B14F-4D97-AF65-F5344CB8AC3E}">
        <p14:creationId xmlns:p14="http://schemas.microsoft.com/office/powerpoint/2010/main" val="3412793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bar chart with a high data-to-ink ratio. Notice there are no gridlines,</a:t>
            </a:r>
            <a:r>
              <a:rPr lang="en-US" baseline="0" dirty="0" smtClean="0"/>
              <a:t> no y-axis line. The chart has been stripped of the non-data-ink.</a:t>
            </a:r>
            <a:endParaRPr lang="en-US" dirty="0"/>
          </a:p>
        </p:txBody>
      </p:sp>
    </p:spTree>
    <p:extLst>
      <p:ext uri="{BB962C8B-B14F-4D97-AF65-F5344CB8AC3E}">
        <p14:creationId xmlns:p14="http://schemas.microsoft.com/office/powerpoint/2010/main" val="1224468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it to the extreme, here</a:t>
            </a:r>
            <a:r>
              <a:rPr lang="en-US" baseline="0" dirty="0" smtClean="0"/>
              <a:t> is another example using a scatterplot. The x and y axis have been converted from lines into strip plots of data showing the distribution of the points in the scatterplot. While the x and y axis are now data, this could certainly be confusing to a reader. If the audience is the general public, then a scatter plot may be difficult in it’s normal form. This version complicates the view even more and would require a sophisticated reader or lots of annotations around how to read and interpret this type of chart.</a:t>
            </a:r>
            <a:endParaRPr lang="en-US" dirty="0"/>
          </a:p>
        </p:txBody>
      </p:sp>
    </p:spTree>
    <p:extLst>
      <p:ext uri="{BB962C8B-B14F-4D97-AF65-F5344CB8AC3E}">
        <p14:creationId xmlns:p14="http://schemas.microsoft.com/office/powerpoint/2010/main" val="32276216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Tree>
    <p:extLst>
      <p:ext uri="{BB962C8B-B14F-4D97-AF65-F5344CB8AC3E}">
        <p14:creationId xmlns:p14="http://schemas.microsoft.com/office/powerpoint/2010/main" val="411081750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3997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6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2759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1346836"/>
            <a:ext cx="1243584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A7A5A3-3104-47FA-8711-B264DD835C83}" type="datetimeFigureOut">
              <a:rPr lang="en-US" smtClean="0">
                <a:solidFill>
                  <a:prstClr val="black">
                    <a:tint val="75000"/>
                  </a:prstClr>
                </a:solidFill>
              </a:rPr>
              <a:pPr/>
              <a:t>9/6/2018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E6BF65-5B03-405A-A475-A9522EE86E7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55845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487682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Text">
    <p:spTree>
      <p:nvGrpSpPr>
        <p:cNvPr id="1" name=""/>
        <p:cNvGrpSpPr/>
        <p:nvPr/>
      </p:nvGrpSpPr>
      <p:grpSpPr>
        <a:xfrm>
          <a:off x="0" y="0"/>
          <a:ext cx="0" cy="0"/>
          <a:chOff x="0" y="0"/>
          <a:chExt cx="0" cy="0"/>
        </a:xfrm>
      </p:grpSpPr>
      <p:sp>
        <p:nvSpPr>
          <p:cNvPr id="4" name="Rectangle 3"/>
          <p:cNvSpPr/>
          <p:nvPr userDrawn="1"/>
        </p:nvSpPr>
        <p:spPr>
          <a:xfrm>
            <a:off x="0" y="7058026"/>
            <a:ext cx="14630400" cy="1323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731520" y="1920240"/>
            <a:ext cx="13167360" cy="5431156"/>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8248519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06528685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15545841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54690783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a:prstGeom prst="rect">
            <a:avLst/>
          </a:prstGeo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388855076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3901229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Format Blank S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5333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16768926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Final Slide">
    <p:spTree>
      <p:nvGrpSpPr>
        <p:cNvPr id="1" name=""/>
        <p:cNvGrpSpPr/>
        <p:nvPr/>
      </p:nvGrpSpPr>
      <p:grpSpPr>
        <a:xfrm>
          <a:off x="0" y="0"/>
          <a:ext cx="0" cy="0"/>
          <a:chOff x="0" y="0"/>
          <a:chExt cx="0" cy="0"/>
        </a:xfrm>
      </p:grpSpPr>
      <p:sp>
        <p:nvSpPr>
          <p:cNvPr id="2" name="Rectangle 1"/>
          <p:cNvSpPr/>
          <p:nvPr/>
        </p:nvSpPr>
        <p:spPr>
          <a:xfrm>
            <a:off x="0" y="0"/>
            <a:ext cx="14630400" cy="822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4133854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00979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373746814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Rectangle 2"/>
          <p:cNvSpPr/>
          <p:nvPr userDrawn="1"/>
        </p:nvSpPr>
        <p:spPr>
          <a:xfrm>
            <a:off x="0" y="7058024"/>
            <a:ext cx="14630400" cy="13239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sp>
        <p:nvSpPr>
          <p:cNvPr id="2" name="Title 1"/>
          <p:cNvSpPr>
            <a:spLocks noGrp="1"/>
          </p:cNvSpPr>
          <p:nvPr>
            <p:ph type="title"/>
          </p:nvPr>
        </p:nvSpPr>
        <p:spPr>
          <a:xfrm>
            <a:off x="712788" y="601314"/>
            <a:ext cx="13244512" cy="553998"/>
          </a:xfrm>
        </p:spPr>
        <p:txBody>
          <a:bodyPr/>
          <a:lstStyle/>
          <a:p>
            <a:r>
              <a:rPr lang="en-US"/>
              <a:t>Click to edit Master title style</a:t>
            </a:r>
          </a:p>
        </p:txBody>
      </p:sp>
    </p:spTree>
    <p:extLst>
      <p:ext uri="{BB962C8B-B14F-4D97-AF65-F5344CB8AC3E}">
        <p14:creationId xmlns:p14="http://schemas.microsoft.com/office/powerpoint/2010/main" val="162224669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1475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6"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37"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 id="2147484154" r:id="rId18"/>
    <p:sldLayoutId id="2147484153" r:id="rId19"/>
    <p:sldLayoutId id="2147484162" r:id="rId20"/>
    <p:sldLayoutId id="2147484163" r:id="rId21"/>
    <p:sldLayoutId id="2147484176" r:id="rId22"/>
    <p:sldLayoutId id="2147484205" r:id="rId23"/>
    <p:sldLayoutId id="2147484192" r:id="rId24"/>
    <p:sldLayoutId id="2147484193" r:id="rId25"/>
    <p:sldLayoutId id="2147484194" r:id="rId26"/>
    <p:sldLayoutId id="2147484196" r:id="rId27"/>
    <p:sldLayoutId id="2147484197" r:id="rId28"/>
    <p:sldLayoutId id="2147484199" r:id="rId29"/>
    <p:sldLayoutId id="2147484200" r:id="rId30"/>
    <p:sldLayoutId id="2147484201" r:id="rId31"/>
    <p:sldLayoutId id="2147484189" r:id="rId32"/>
    <p:sldLayoutId id="2147484203" r:id="rId33"/>
    <p:sldLayoutId id="2147484204" r:id="rId34"/>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025380"/>
      </p:ext>
    </p:extLst>
  </p:cSld>
  <p:clrMap bg1="lt1" tx1="dk1" bg2="lt2" tx2="dk2" accent1="accent1" accent2="accent2" accent3="accent3" accent4="accent4" accent5="accent5" accent6="accent6" hlink="hlink" folHlink="folHlink"/>
  <p:sldLayoutIdLst>
    <p:sldLayoutId id="2147484207"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effreyShaff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295763" y="1706179"/>
            <a:ext cx="10527147" cy="1523494"/>
          </a:xfrm>
          <a:prstGeom prst="rect">
            <a:avLst/>
          </a:prstGeom>
        </p:spPr>
        <p:txBody>
          <a:bodyPr/>
          <a:lstStyle/>
          <a:p>
            <a:pPr algn="ctr" defTabSz="1306221" fontAlgn="auto">
              <a:spcAft>
                <a:spcPts val="0"/>
              </a:spcAft>
              <a:buFont typeface="Arial" panose="020B0604020202020204" pitchFamily="34" charset="0"/>
              <a:buNone/>
              <a:defRPr/>
            </a:pPr>
            <a:r>
              <a:rPr lang="en-US" sz="5500" dirty="0" smtClean="0">
                <a:ea typeface="+mn-ea"/>
              </a:rPr>
              <a:t>Data Visualization </a:t>
            </a:r>
          </a:p>
          <a:p>
            <a:pPr algn="ctr" defTabSz="1306221" fontAlgn="auto">
              <a:spcAft>
                <a:spcPts val="0"/>
              </a:spcAft>
              <a:buFont typeface="Arial" panose="020B0604020202020204" pitchFamily="34" charset="0"/>
              <a:buNone/>
              <a:defRPr/>
            </a:pPr>
            <a:r>
              <a:rPr lang="en-US" sz="5500" dirty="0" smtClean="0">
                <a:ea typeface="+mn-ea"/>
              </a:rPr>
              <a:t>Design Considerations</a:t>
            </a:r>
            <a:endParaRPr lang="en-US" sz="2400" dirty="0">
              <a:latin typeface="Merriweather Light"/>
              <a:ea typeface="+mn-ea"/>
              <a:cs typeface="Merriweather Light"/>
            </a:endParaRPr>
          </a:p>
        </p:txBody>
      </p:sp>
      <p:sp>
        <p:nvSpPr>
          <p:cNvPr id="4" name="Rectangle 3"/>
          <p:cNvSpPr/>
          <p:nvPr/>
        </p:nvSpPr>
        <p:spPr>
          <a:xfrm>
            <a:off x="2479337" y="6051355"/>
            <a:ext cx="10160001" cy="1514261"/>
          </a:xfrm>
          <a:prstGeom prst="rect">
            <a:avLst/>
          </a:prstGeom>
        </p:spPr>
        <p:txBody>
          <a:bodyPr wrap="square">
            <a:spAutoFit/>
          </a:bodyPr>
          <a:lstStyle/>
          <a:p>
            <a:pPr algn="ctr" defTabSz="1306221" fontAlgn="auto">
              <a:lnSpc>
                <a:spcPct val="110000"/>
              </a:lnSpc>
              <a:spcBef>
                <a:spcPts val="1776"/>
              </a:spcBef>
              <a:spcAft>
                <a:spcPts val="0"/>
              </a:spcAft>
              <a:defRPr/>
            </a:pPr>
            <a:r>
              <a:rPr lang="en-US" sz="1200" dirty="0">
                <a:latin typeface="Merriweather Light"/>
                <a:cs typeface="Merriweather Light"/>
              </a:rPr>
              <a:t>Created By: Jeffrey A. Shaffer </a:t>
            </a:r>
            <a:br>
              <a:rPr lang="en-US" sz="1200" dirty="0">
                <a:latin typeface="Merriweather Light"/>
                <a:cs typeface="Merriweather Light"/>
              </a:rPr>
            </a:br>
            <a:r>
              <a:rPr lang="en-US" sz="1200" dirty="0">
                <a:latin typeface="Merriweather Light"/>
                <a:cs typeface="Merriweather Light"/>
              </a:rPr>
              <a:t> Vice President, </a:t>
            </a:r>
            <a:r>
              <a:rPr lang="en-US" sz="1200" dirty="0" err="1">
                <a:latin typeface="Merriweather Light"/>
                <a:cs typeface="Merriweather Light"/>
              </a:rPr>
              <a:t>Unifund</a:t>
            </a:r>
            <a:r>
              <a:rPr lang="en-US" sz="1200" dirty="0">
                <a:latin typeface="Merriweather Light"/>
                <a:cs typeface="Merriweather Light"/>
              </a:rPr>
              <a:t/>
            </a:r>
            <a:br>
              <a:rPr lang="en-US" sz="1200" dirty="0">
                <a:latin typeface="Merriweather Light"/>
                <a:cs typeface="Merriweather Light"/>
              </a:rPr>
            </a:br>
            <a:r>
              <a:rPr lang="en-US" sz="1200" dirty="0">
                <a:latin typeface="Merriweather Light"/>
                <a:cs typeface="Merriweather Light"/>
              </a:rPr>
              <a:t> Adjunct Faculty, University of Cincinnati</a:t>
            </a:r>
            <a:br>
              <a:rPr lang="en-US" sz="1200" dirty="0">
                <a:latin typeface="Merriweather Light"/>
                <a:cs typeface="Merriweather Light"/>
              </a:rPr>
            </a:br>
            <a:r>
              <a:rPr lang="en-US" sz="1200" dirty="0">
                <a:latin typeface="Merriweather Light"/>
                <a:cs typeface="Merriweather Light"/>
              </a:rPr>
              <a:t>(513) </a:t>
            </a:r>
            <a:r>
              <a:rPr lang="en-US" sz="1200" dirty="0" smtClean="0">
                <a:latin typeface="Merriweather Light"/>
                <a:cs typeface="Merriweather Light"/>
              </a:rPr>
              <a:t>615-0001 </a:t>
            </a:r>
            <a:r>
              <a:rPr lang="en-US" sz="1200" dirty="0">
                <a:latin typeface="Merriweather Light"/>
                <a:cs typeface="Merriweather Light"/>
              </a:rPr>
              <a:t>| </a:t>
            </a:r>
            <a:r>
              <a:rPr lang="en-US" sz="1200" dirty="0">
                <a:latin typeface="Merriweather Light"/>
                <a:cs typeface="Merriweather Light"/>
                <a:hlinkClick r:id="rId3"/>
              </a:rPr>
              <a:t>JeffreyShaffer@gmail.com</a:t>
            </a:r>
            <a:r>
              <a:rPr lang="en-US" sz="1200" dirty="0">
                <a:latin typeface="Merriweather Light"/>
                <a:cs typeface="Merriweather Light"/>
              </a:rPr>
              <a:t> </a:t>
            </a:r>
            <a:br>
              <a:rPr lang="en-US" sz="1200" dirty="0">
                <a:latin typeface="Merriweather Light"/>
                <a:cs typeface="Merriweather Light"/>
              </a:rPr>
            </a:br>
            <a:r>
              <a:rPr lang="en-US" sz="1200" dirty="0">
                <a:latin typeface="Merriweather Light"/>
                <a:cs typeface="Merriweather Light"/>
              </a:rPr>
              <a:t>@</a:t>
            </a:r>
            <a:r>
              <a:rPr lang="en-US" sz="1200" dirty="0" err="1">
                <a:latin typeface="Merriweather Light"/>
                <a:cs typeface="Merriweather Light"/>
              </a:rPr>
              <a:t>HighVizAbility</a:t>
            </a:r>
            <a:r>
              <a:rPr lang="en-US" sz="1200" dirty="0">
                <a:latin typeface="Merriweather Light"/>
                <a:cs typeface="Merriweather Light"/>
              </a:rPr>
              <a:t/>
            </a:r>
            <a:br>
              <a:rPr lang="en-US" sz="1200" dirty="0">
                <a:latin typeface="Merriweather Light"/>
                <a:cs typeface="Merriweather Light"/>
              </a:rPr>
            </a:br>
            <a:r>
              <a:rPr lang="en-US" sz="1200" dirty="0">
                <a:latin typeface="Merriweather Light"/>
                <a:cs typeface="Merriweather Light"/>
              </a:rPr>
              <a:t/>
            </a:r>
            <a:br>
              <a:rPr lang="en-US" sz="1200" dirty="0">
                <a:latin typeface="Merriweather Light"/>
                <a:cs typeface="Merriweather Light"/>
              </a:rPr>
            </a:br>
            <a:endParaRPr lang="en-US" sz="1200" dirty="0">
              <a:latin typeface="Merriweather Light"/>
              <a:cs typeface="Merriweather Light"/>
            </a:endParaRPr>
          </a:p>
        </p:txBody>
      </p:sp>
      <p:sp>
        <p:nvSpPr>
          <p:cNvPr id="5" name="Rectangle 4"/>
          <p:cNvSpPr/>
          <p:nvPr/>
        </p:nvSpPr>
        <p:spPr>
          <a:xfrm>
            <a:off x="2479337" y="3400792"/>
            <a:ext cx="10160001" cy="2308324"/>
          </a:xfrm>
          <a:prstGeom prst="rect">
            <a:avLst/>
          </a:prstGeom>
        </p:spPr>
        <p:txBody>
          <a:bodyPr wrap="square">
            <a:spAutoFit/>
          </a:bodyPr>
          <a:lstStyle/>
          <a:p>
            <a:pPr algn="ctr" defTabSz="1306221" fontAlgn="auto">
              <a:lnSpc>
                <a:spcPct val="110000"/>
              </a:lnSpc>
              <a:spcBef>
                <a:spcPts val="1776"/>
              </a:spcBef>
              <a:spcAft>
                <a:spcPts val="0"/>
              </a:spcAft>
              <a:defRPr/>
            </a:pPr>
            <a:r>
              <a:rPr lang="en-US" sz="2000" dirty="0" smtClean="0">
                <a:latin typeface="Merriweather Light"/>
                <a:cs typeface="Merriweather Light"/>
              </a:rPr>
              <a:t>Adapted for CNIT 5700 – Fall 2018</a:t>
            </a:r>
            <a:r>
              <a:rPr lang="en-US" sz="2000" dirty="0">
                <a:latin typeface="Merriweather Light"/>
                <a:cs typeface="Merriweather Light"/>
              </a:rPr>
              <a:t/>
            </a:r>
            <a:br>
              <a:rPr lang="en-US" sz="2000" dirty="0">
                <a:latin typeface="Merriweather Light"/>
                <a:cs typeface="Merriweather Light"/>
              </a:rPr>
            </a:br>
            <a:r>
              <a:rPr lang="en-US" sz="2000" dirty="0">
                <a:latin typeface="Merriweather Light"/>
                <a:cs typeface="Merriweather Light"/>
              </a:rPr>
              <a:t> </a:t>
            </a:r>
            <a:r>
              <a:rPr lang="en-US" sz="2000" dirty="0" smtClean="0">
                <a:latin typeface="Merriweather Light"/>
                <a:cs typeface="Merriweather Light"/>
              </a:rPr>
              <a:t>Presented by Vetria Byrd, PhD</a:t>
            </a:r>
          </a:p>
          <a:p>
            <a:pPr algn="ctr" defTabSz="1306221" fontAlgn="auto">
              <a:spcBef>
                <a:spcPts val="0"/>
              </a:spcBef>
              <a:spcAft>
                <a:spcPts val="0"/>
              </a:spcAft>
              <a:defRPr/>
            </a:pPr>
            <a:r>
              <a:rPr lang="en-US" sz="2000" dirty="0" smtClean="0">
                <a:latin typeface="Merriweather Light"/>
                <a:cs typeface="Merriweather Light"/>
              </a:rPr>
              <a:t>Assistant Professor</a:t>
            </a:r>
          </a:p>
          <a:p>
            <a:pPr algn="ctr" defTabSz="1306221" fontAlgn="auto">
              <a:spcBef>
                <a:spcPts val="0"/>
              </a:spcBef>
              <a:spcAft>
                <a:spcPts val="0"/>
              </a:spcAft>
              <a:defRPr/>
            </a:pPr>
            <a:r>
              <a:rPr lang="en-US" sz="2000" dirty="0" smtClean="0">
                <a:latin typeface="Merriweather Light"/>
                <a:cs typeface="Merriweather Light"/>
              </a:rPr>
              <a:t>Computer Graphics Technology</a:t>
            </a:r>
          </a:p>
          <a:p>
            <a:pPr algn="ctr" defTabSz="1306221" fontAlgn="auto">
              <a:spcBef>
                <a:spcPts val="0"/>
              </a:spcBef>
              <a:spcAft>
                <a:spcPts val="0"/>
              </a:spcAft>
              <a:defRPr/>
            </a:pPr>
            <a:r>
              <a:rPr lang="en-US" sz="2000" dirty="0" smtClean="0">
                <a:latin typeface="Merriweather Light"/>
                <a:cs typeface="Merriweather Light"/>
              </a:rPr>
              <a:t>Purdue University</a:t>
            </a:r>
          </a:p>
          <a:p>
            <a:pPr algn="ctr" defTabSz="1306221" fontAlgn="auto">
              <a:spcBef>
                <a:spcPts val="0"/>
              </a:spcBef>
              <a:spcAft>
                <a:spcPts val="0"/>
              </a:spcAft>
              <a:defRPr/>
            </a:pPr>
            <a:endParaRPr lang="en-US" sz="2000" dirty="0">
              <a:latin typeface="Merriweather Light"/>
              <a:cs typeface="Merriweather Light"/>
            </a:endParaRPr>
          </a:p>
          <a:p>
            <a:pPr algn="ctr" defTabSz="1306221" fontAlgn="auto">
              <a:spcBef>
                <a:spcPts val="0"/>
              </a:spcBef>
              <a:spcAft>
                <a:spcPts val="0"/>
              </a:spcAft>
              <a:defRPr/>
            </a:pPr>
            <a:r>
              <a:rPr lang="en-US" sz="2000" dirty="0" smtClean="0">
                <a:latin typeface="Merriweather Light"/>
                <a:cs typeface="Merriweather Light"/>
              </a:rPr>
              <a:t>Thursday, September 06, 2018</a:t>
            </a:r>
            <a:endParaRPr lang="en-US" sz="2000" dirty="0">
              <a:latin typeface="Merriweather Light"/>
              <a:cs typeface="Merriweather Ligh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212035" y="603802"/>
            <a:ext cx="7604125" cy="484620"/>
          </a:xfrm>
        </p:spPr>
        <p:txBody>
          <a:bodyPr/>
          <a:lstStyle/>
          <a:p>
            <a:r>
              <a:rPr lang="en-US" sz="3840" dirty="0" smtClean="0">
                <a:latin typeface="+mj-lt"/>
                <a:cs typeface="Calibri" pitchFamily="34" charset="0"/>
              </a:rPr>
              <a:t>Example Bar Chart</a:t>
            </a:r>
            <a:r>
              <a:rPr lang="en-US" sz="3840" dirty="0">
                <a:latin typeface="+mj-lt"/>
                <a:cs typeface="Calibri" pitchFamily="34" charset="0"/>
              </a:rPr>
              <a:t>:</a:t>
            </a:r>
            <a:endParaRPr lang="uk-UA" sz="3840" dirty="0">
              <a:latin typeface="+mj-lt"/>
              <a:cs typeface="Calibri" pitchFamily="34" charset="0"/>
            </a:endParaRPr>
          </a:p>
        </p:txBody>
      </p:sp>
      <p:pic>
        <p:nvPicPr>
          <p:cNvPr id="1028" name="Picture 4" descr="http://media.juiceanalytics.com/images/Columnwithoverlay.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0358" y="2255639"/>
            <a:ext cx="8129412" cy="540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7341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198783" y="564045"/>
            <a:ext cx="7604125" cy="484620"/>
          </a:xfrm>
        </p:spPr>
        <p:txBody>
          <a:bodyPr/>
          <a:lstStyle/>
          <a:p>
            <a:r>
              <a:rPr lang="en-US" sz="3840" dirty="0" smtClean="0">
                <a:solidFill>
                  <a:schemeClr val="accent5"/>
                </a:solidFill>
                <a:latin typeface="+mj-lt"/>
                <a:cs typeface="Calibri" pitchFamily="34" charset="0"/>
              </a:rPr>
              <a:t>Example Scatterplot</a:t>
            </a:r>
            <a:r>
              <a:rPr lang="en-US" sz="3840" dirty="0">
                <a:solidFill>
                  <a:schemeClr val="accent5"/>
                </a:solidFill>
                <a:latin typeface="+mj-lt"/>
                <a:cs typeface="Calibri" pitchFamily="34" charset="0"/>
              </a:rPr>
              <a:t>:</a:t>
            </a:r>
            <a:endParaRPr lang="uk-UA" sz="3840" dirty="0">
              <a:solidFill>
                <a:schemeClr val="accent5"/>
              </a:solidFill>
              <a:latin typeface="+mj-lt"/>
              <a:cs typeface="Calibri" pitchFamily="34" charset="0"/>
            </a:endParaRPr>
          </a:p>
        </p:txBody>
      </p:sp>
      <p:pic>
        <p:nvPicPr>
          <p:cNvPr id="9" name="Picture 8" descr="Dotchartwithdist.gif"/>
          <p:cNvPicPr>
            <a:picLocks noChangeAspect="1"/>
          </p:cNvPicPr>
          <p:nvPr/>
        </p:nvPicPr>
        <p:blipFill>
          <a:blip r:embed="rId3" cstate="print"/>
          <a:stretch>
            <a:fillRect/>
          </a:stretch>
        </p:blipFill>
        <p:spPr>
          <a:xfrm>
            <a:off x="3055167" y="1418118"/>
            <a:ext cx="8295322" cy="6006029"/>
          </a:xfrm>
          <a:prstGeom prst="rect">
            <a:avLst/>
          </a:prstGeom>
        </p:spPr>
      </p:pic>
    </p:spTree>
    <p:extLst>
      <p:ext uri="{BB962C8B-B14F-4D97-AF65-F5344CB8AC3E}">
        <p14:creationId xmlns:p14="http://schemas.microsoft.com/office/powerpoint/2010/main" val="3893950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dirty="0"/>
              <a:t>The Shaffer 4 C’s of Data </a:t>
            </a:r>
            <a:r>
              <a:rPr lang="en-US" dirty="0" smtClean="0"/>
              <a:t>Visualization</a:t>
            </a:r>
            <a:endParaRPr lang="en-US" dirty="0"/>
          </a:p>
        </p:txBody>
      </p:sp>
      <p:sp>
        <p:nvSpPr>
          <p:cNvPr id="5" name="Content Placeholder 5"/>
          <p:cNvSpPr>
            <a:spLocks noGrp="1"/>
          </p:cNvSpPr>
          <p:nvPr>
            <p:ph type="body" sz="quarter" idx="10"/>
          </p:nvPr>
        </p:nvSpPr>
        <p:spPr>
          <a:ln>
            <a:noFill/>
          </a:ln>
        </p:spPr>
        <p:style>
          <a:lnRef idx="2">
            <a:schemeClr val="dk1"/>
          </a:lnRef>
          <a:fillRef idx="1">
            <a:schemeClr val="lt1"/>
          </a:fillRef>
          <a:effectRef idx="0">
            <a:schemeClr val="dk1"/>
          </a:effectRef>
          <a:fontRef idx="minor">
            <a:schemeClr val="dk1"/>
          </a:fontRef>
        </p:style>
        <p:txBody>
          <a:bodyPr/>
          <a:lstStyle/>
          <a:p>
            <a:pPr marL="0" indent="0">
              <a:buNone/>
            </a:pPr>
            <a:r>
              <a:rPr lang="en-US" sz="3600" dirty="0" smtClean="0">
                <a:solidFill>
                  <a:srgbClr val="666666"/>
                </a:solidFill>
                <a:cs typeface="Calibri" pitchFamily="34" charset="0"/>
              </a:rPr>
              <a:t>Clear </a:t>
            </a:r>
            <a:r>
              <a:rPr lang="en-US" sz="3600" dirty="0">
                <a:solidFill>
                  <a:srgbClr val="666666"/>
                </a:solidFill>
                <a:cs typeface="Calibri" pitchFamily="34" charset="0"/>
              </a:rPr>
              <a:t>- easily seen; sharply defined</a:t>
            </a:r>
          </a:p>
          <a:p>
            <a:pPr lvl="1">
              <a:buFont typeface="Arial" pitchFamily="34" charset="0"/>
              <a:buChar char="•"/>
            </a:pPr>
            <a:r>
              <a:rPr lang="en-US" sz="2800" dirty="0">
                <a:cs typeface="Calibri" pitchFamily="34" charset="0"/>
              </a:rPr>
              <a:t>who's the audience?  what's the message?</a:t>
            </a:r>
          </a:p>
          <a:p>
            <a:pPr lvl="1">
              <a:buFont typeface="Arial" pitchFamily="34" charset="0"/>
              <a:buChar char="•"/>
            </a:pPr>
            <a:r>
              <a:rPr lang="en-US" sz="2800" dirty="0">
                <a:cs typeface="Calibri" pitchFamily="34" charset="0"/>
              </a:rPr>
              <a:t>clarity more important than aesthetics</a:t>
            </a:r>
          </a:p>
          <a:p>
            <a:pPr marL="0" indent="0">
              <a:buNone/>
            </a:pPr>
            <a:r>
              <a:rPr lang="en-US" sz="3600" dirty="0" smtClean="0">
                <a:solidFill>
                  <a:srgbClr val="666666"/>
                </a:solidFill>
                <a:cs typeface="Calibri" pitchFamily="34" charset="0"/>
              </a:rPr>
              <a:t>Clean </a:t>
            </a:r>
            <a:r>
              <a:rPr lang="en-US" sz="3600" dirty="0">
                <a:solidFill>
                  <a:srgbClr val="666666"/>
                </a:solidFill>
                <a:cs typeface="Calibri" pitchFamily="34" charset="0"/>
              </a:rPr>
              <a:t>- thorough; complete; unadulterated</a:t>
            </a:r>
          </a:p>
          <a:p>
            <a:pPr lvl="1">
              <a:buFont typeface="Arial" pitchFamily="34" charset="0"/>
              <a:buChar char="•"/>
            </a:pPr>
            <a:r>
              <a:rPr lang="en-US" sz="2800" dirty="0">
                <a:cs typeface="Calibri" pitchFamily="34" charset="0"/>
              </a:rPr>
              <a:t>labels, axis, gridlines, formatting, right chart type, color choice, etc.</a:t>
            </a:r>
          </a:p>
          <a:p>
            <a:pPr marL="0" indent="0">
              <a:buNone/>
            </a:pPr>
            <a:r>
              <a:rPr lang="en-US" sz="3600" dirty="0" smtClean="0">
                <a:solidFill>
                  <a:schemeClr val="accent6"/>
                </a:solidFill>
                <a:cs typeface="Calibri" pitchFamily="34" charset="0"/>
              </a:rPr>
              <a:t>Concise </a:t>
            </a:r>
            <a:r>
              <a:rPr lang="en-US" sz="3600" dirty="0">
                <a:solidFill>
                  <a:schemeClr val="accent6"/>
                </a:solidFill>
                <a:cs typeface="Calibri" pitchFamily="34" charset="0"/>
              </a:rPr>
              <a:t>- brief but comprehensive </a:t>
            </a:r>
          </a:p>
          <a:p>
            <a:pPr lvl="1">
              <a:buFont typeface="Arial" pitchFamily="34" charset="0"/>
              <a:buChar char="•"/>
            </a:pPr>
            <a:r>
              <a:rPr lang="en-US" sz="2800" dirty="0">
                <a:cs typeface="Calibri" pitchFamily="34" charset="0"/>
              </a:rPr>
              <a:t>not minimalist but not verbose</a:t>
            </a:r>
          </a:p>
          <a:p>
            <a:pPr marL="0" indent="0">
              <a:buNone/>
            </a:pPr>
            <a:r>
              <a:rPr lang="en-US" sz="3600" dirty="0" smtClean="0">
                <a:solidFill>
                  <a:srgbClr val="666666"/>
                </a:solidFill>
                <a:cs typeface="Calibri" pitchFamily="34" charset="0"/>
              </a:rPr>
              <a:t>Captivating </a:t>
            </a:r>
            <a:r>
              <a:rPr lang="en-US" sz="3600" dirty="0">
                <a:solidFill>
                  <a:srgbClr val="666666"/>
                </a:solidFill>
                <a:cs typeface="Calibri" pitchFamily="34" charset="0"/>
              </a:rPr>
              <a:t>- to attract and hold by beauty or excellence</a:t>
            </a:r>
          </a:p>
          <a:p>
            <a:pPr lvl="1">
              <a:buFont typeface="Arial" pitchFamily="34" charset="0"/>
              <a:buChar char="•"/>
            </a:pPr>
            <a:r>
              <a:rPr lang="en-US" sz="2800" dirty="0">
                <a:cs typeface="Calibri" pitchFamily="34" charset="0"/>
              </a:rPr>
              <a:t>does it capture attention? is it interesting? does it tell the story?</a:t>
            </a:r>
          </a:p>
        </p:txBody>
      </p:sp>
    </p:spTree>
    <p:extLst>
      <p:ext uri="{BB962C8B-B14F-4D97-AF65-F5344CB8AC3E}">
        <p14:creationId xmlns:p14="http://schemas.microsoft.com/office/powerpoint/2010/main" val="1717027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use-democrats-health-plan.jpg"/>
          <p:cNvPicPr>
            <a:picLocks noChangeAspect="1"/>
          </p:cNvPicPr>
          <p:nvPr/>
        </p:nvPicPr>
        <p:blipFill>
          <a:blip r:embed="rId3" cstate="print"/>
          <a:stretch>
            <a:fillRect/>
          </a:stretch>
        </p:blipFill>
        <p:spPr>
          <a:xfrm>
            <a:off x="1828800" y="0"/>
            <a:ext cx="10972800" cy="8229600"/>
          </a:xfrm>
          <a:prstGeom prst="rect">
            <a:avLst/>
          </a:prstGeom>
        </p:spPr>
      </p:pic>
    </p:spTree>
    <p:extLst>
      <p:ext uri="{BB962C8B-B14F-4D97-AF65-F5344CB8AC3E}">
        <p14:creationId xmlns:p14="http://schemas.microsoft.com/office/powerpoint/2010/main" val="2269099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alth_Care_Bureaucracy.jpg"/>
          <p:cNvPicPr>
            <a:picLocks noChangeAspect="1"/>
          </p:cNvPicPr>
          <p:nvPr/>
        </p:nvPicPr>
        <p:blipFill>
          <a:blip r:embed="rId3" cstate="print"/>
          <a:stretch>
            <a:fillRect/>
          </a:stretch>
        </p:blipFill>
        <p:spPr>
          <a:xfrm>
            <a:off x="1828801" y="-29"/>
            <a:ext cx="10972799" cy="8229629"/>
          </a:xfrm>
          <a:prstGeom prst="rect">
            <a:avLst/>
          </a:prstGeom>
        </p:spPr>
      </p:pic>
    </p:spTree>
    <p:extLst>
      <p:ext uri="{BB962C8B-B14F-4D97-AF65-F5344CB8AC3E}">
        <p14:creationId xmlns:p14="http://schemas.microsoft.com/office/powerpoint/2010/main" val="4251472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800" y="309880"/>
            <a:ext cx="10972800" cy="762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825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fghanistan Stability.bmp"/>
          <p:cNvPicPr>
            <a:picLocks noChangeAspect="1"/>
          </p:cNvPicPr>
          <p:nvPr/>
        </p:nvPicPr>
        <p:blipFill>
          <a:blip r:embed="rId3" cstate="print"/>
          <a:stretch>
            <a:fillRect/>
          </a:stretch>
        </p:blipFill>
        <p:spPr>
          <a:xfrm>
            <a:off x="2652735" y="266701"/>
            <a:ext cx="9324931" cy="6807200"/>
          </a:xfrm>
          <a:prstGeom prst="rect">
            <a:avLst/>
          </a:prstGeom>
        </p:spPr>
      </p:pic>
      <p:sp>
        <p:nvSpPr>
          <p:cNvPr id="7" name="TextBox 6"/>
          <p:cNvSpPr txBox="1"/>
          <p:nvPr/>
        </p:nvSpPr>
        <p:spPr>
          <a:xfrm>
            <a:off x="2006600" y="6686333"/>
            <a:ext cx="10972800" cy="904863"/>
          </a:xfrm>
          <a:prstGeom prst="rect">
            <a:avLst/>
          </a:prstGeom>
          <a:noFill/>
        </p:spPr>
        <p:txBody>
          <a:bodyPr wrap="square" rtlCol="0">
            <a:spAutoFit/>
          </a:bodyPr>
          <a:lstStyle/>
          <a:p>
            <a:pPr algn="ctr"/>
            <a:r>
              <a:rPr lang="en-US" sz="2880" dirty="0">
                <a:solidFill>
                  <a:schemeClr val="accent5"/>
                </a:solidFill>
                <a:latin typeface="+mn-lt"/>
                <a:cs typeface="Calibri" pitchFamily="34" charset="0"/>
              </a:rPr>
              <a:t>“When we understand that slide, we’ll have won the war.” </a:t>
            </a:r>
          </a:p>
          <a:p>
            <a:pPr algn="ctr"/>
            <a:r>
              <a:rPr lang="en-US" sz="2400" dirty="0">
                <a:solidFill>
                  <a:schemeClr val="accent5"/>
                </a:solidFill>
                <a:latin typeface="+mn-lt"/>
                <a:cs typeface="Calibri" pitchFamily="34" charset="0"/>
              </a:rPr>
              <a:t>-General Stanley </a:t>
            </a:r>
            <a:r>
              <a:rPr lang="en-US" sz="2400" dirty="0" err="1">
                <a:solidFill>
                  <a:schemeClr val="accent5"/>
                </a:solidFill>
                <a:latin typeface="+mn-lt"/>
                <a:cs typeface="Calibri" pitchFamily="34" charset="0"/>
              </a:rPr>
              <a:t>McChrystal</a:t>
            </a:r>
            <a:endParaRPr lang="en-US" sz="2400" dirty="0">
              <a:solidFill>
                <a:schemeClr val="accent5"/>
              </a:solidFill>
              <a:latin typeface="+mn-lt"/>
              <a:cs typeface="Calibri" pitchFamily="34" charset="0"/>
            </a:endParaRPr>
          </a:p>
        </p:txBody>
      </p:sp>
      <p:sp>
        <p:nvSpPr>
          <p:cNvPr id="2" name="TextBox 1"/>
          <p:cNvSpPr txBox="1"/>
          <p:nvPr/>
        </p:nvSpPr>
        <p:spPr>
          <a:xfrm>
            <a:off x="0" y="7772400"/>
            <a:ext cx="14630400" cy="400110"/>
          </a:xfrm>
          <a:prstGeom prst="rect">
            <a:avLst/>
          </a:prstGeom>
          <a:noFill/>
        </p:spPr>
        <p:txBody>
          <a:bodyPr wrap="square" rtlCol="0">
            <a:spAutoFit/>
          </a:bodyPr>
          <a:lstStyle/>
          <a:p>
            <a:pPr algn="ctr"/>
            <a:r>
              <a:rPr lang="en-US" sz="2000" dirty="0">
                <a:latin typeface="+mn-lt"/>
              </a:rPr>
              <a:t>Source: https://www.theguardian.com/news/datablog/2010/apr/29/mcchrystal-afghanistan-powerpoint-slide</a:t>
            </a:r>
          </a:p>
        </p:txBody>
      </p:sp>
    </p:spTree>
    <p:extLst>
      <p:ext uri="{BB962C8B-B14F-4D97-AF65-F5344CB8AC3E}">
        <p14:creationId xmlns:p14="http://schemas.microsoft.com/office/powerpoint/2010/main" val="35765348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92733" y="2673634"/>
            <a:ext cx="13245156" cy="553998"/>
          </a:xfrm>
        </p:spPr>
        <p:txBody>
          <a:bodyPr/>
          <a:lstStyle/>
          <a:p>
            <a:r>
              <a:rPr lang="en-US" dirty="0" smtClean="0"/>
              <a:t>Who’s the audience and what </a:t>
            </a:r>
            <a:r>
              <a:rPr lang="en-US" dirty="0"/>
              <a:t>is the </a:t>
            </a:r>
            <a:r>
              <a:rPr lang="en-US" dirty="0" smtClean="0"/>
              <a:t>message</a:t>
            </a:r>
            <a:r>
              <a:rPr lang="en-US" dirty="0"/>
              <a:t>?</a:t>
            </a:r>
          </a:p>
        </p:txBody>
      </p:sp>
    </p:spTree>
    <p:extLst>
      <p:ext uri="{BB962C8B-B14F-4D97-AF65-F5344CB8AC3E}">
        <p14:creationId xmlns:p14="http://schemas.microsoft.com/office/powerpoint/2010/main" val="43823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952899240"/>
              </p:ext>
            </p:extLst>
          </p:nvPr>
        </p:nvGraphicFramePr>
        <p:xfrm>
          <a:off x="2389853" y="572006"/>
          <a:ext cx="9505056" cy="69127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1178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006816638"/>
              </p:ext>
            </p:extLst>
          </p:nvPr>
        </p:nvGraphicFramePr>
        <p:xfrm>
          <a:off x="2389853" y="572006"/>
          <a:ext cx="9505056" cy="69127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990749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2788" y="601314"/>
            <a:ext cx="13244512" cy="553998"/>
          </a:xfrm>
        </p:spPr>
        <p:txBody>
          <a:bodyPr/>
          <a:lstStyle/>
          <a:p>
            <a:r>
              <a:rPr lang="en-US" dirty="0" smtClean="0"/>
              <a:t>Goals</a:t>
            </a:r>
            <a:endParaRPr lang="en-US" dirty="0"/>
          </a:p>
        </p:txBody>
      </p:sp>
      <p:sp>
        <p:nvSpPr>
          <p:cNvPr id="6" name="Text Placeholder 5"/>
          <p:cNvSpPr>
            <a:spLocks noGrp="1"/>
          </p:cNvSpPr>
          <p:nvPr>
            <p:ph type="body" sz="quarter" idx="10"/>
          </p:nvPr>
        </p:nvSpPr>
        <p:spPr>
          <a:xfrm>
            <a:off x="731520" y="1471980"/>
            <a:ext cx="13167360" cy="5614619"/>
          </a:xfrm>
        </p:spPr>
        <p:txBody>
          <a:bodyPr/>
          <a:lstStyle/>
          <a:p>
            <a:pPr marL="0" indent="0">
              <a:buNone/>
            </a:pPr>
            <a:r>
              <a:rPr lang="en-US" sz="2800" b="1" dirty="0" smtClean="0"/>
              <a:t>By </a:t>
            </a:r>
            <a:r>
              <a:rPr lang="en-US" sz="2800" b="1" dirty="0"/>
              <a:t>completing the course modules, students </a:t>
            </a:r>
            <a:r>
              <a:rPr lang="en-US" sz="2800" b="1" dirty="0" smtClean="0"/>
              <a:t>will learn:</a:t>
            </a:r>
          </a:p>
          <a:p>
            <a:pPr marL="0" indent="0">
              <a:buNone/>
            </a:pPr>
            <a:endParaRPr lang="en-US" sz="2800" dirty="0" smtClean="0"/>
          </a:p>
          <a:p>
            <a:pPr lvl="0">
              <a:spcAft>
                <a:spcPts val="1200"/>
              </a:spcAft>
            </a:pPr>
            <a:r>
              <a:rPr lang="en-US" sz="2800" dirty="0" smtClean="0"/>
              <a:t>The </a:t>
            </a:r>
            <a:r>
              <a:rPr lang="en-US" sz="2800" dirty="0"/>
              <a:t>Shaffer 4 C’s of data </a:t>
            </a:r>
            <a:r>
              <a:rPr lang="en-US" sz="2800" dirty="0" smtClean="0"/>
              <a:t>visualization</a:t>
            </a:r>
          </a:p>
          <a:p>
            <a:pPr lvl="0">
              <a:spcAft>
                <a:spcPts val="1200"/>
              </a:spcAft>
            </a:pPr>
            <a:r>
              <a:rPr lang="en-US" sz="2800" dirty="0" smtClean="0"/>
              <a:t>Chart Junk and Data-to-Ink ratio</a:t>
            </a:r>
          </a:p>
          <a:p>
            <a:pPr lvl="0">
              <a:spcAft>
                <a:spcPts val="1200"/>
              </a:spcAft>
            </a:pPr>
            <a:r>
              <a:rPr lang="en-US" sz="2800" dirty="0" smtClean="0"/>
              <a:t>Keep it simple – more accurately – concise</a:t>
            </a:r>
          </a:p>
          <a:p>
            <a:pPr lvl="0">
              <a:spcAft>
                <a:spcPts val="1200"/>
              </a:spcAft>
            </a:pPr>
            <a:r>
              <a:rPr lang="en-US" sz="2800" dirty="0" smtClean="0"/>
              <a:t>Who’s the audience and what is the message?</a:t>
            </a:r>
          </a:p>
        </p:txBody>
      </p:sp>
    </p:spTree>
    <p:extLst>
      <p:ext uri="{BB962C8B-B14F-4D97-AF65-F5344CB8AC3E}">
        <p14:creationId xmlns:p14="http://schemas.microsoft.com/office/powerpoint/2010/main" val="1212384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85531" y="148015"/>
            <a:ext cx="10972800" cy="886397"/>
          </a:xfrm>
        </p:spPr>
        <p:txBody>
          <a:bodyPr/>
          <a:lstStyle/>
          <a:p>
            <a:pPr>
              <a:lnSpc>
                <a:spcPct val="100000"/>
              </a:lnSpc>
              <a:spcAft>
                <a:spcPts val="600"/>
              </a:spcAft>
            </a:pPr>
            <a:r>
              <a:rPr lang="en-US" sz="2880" dirty="0"/>
              <a:t>Germany: The </a:t>
            </a:r>
            <a:r>
              <a:rPr lang="en-US" sz="2880" dirty="0" err="1"/>
              <a:t>Melander</a:t>
            </a:r>
            <a:r>
              <a:rPr lang="en-US" sz="2880" dirty="0"/>
              <a:t> family of </a:t>
            </a:r>
            <a:r>
              <a:rPr lang="en-US" sz="2880" dirty="0" err="1"/>
              <a:t>Bargteheide</a:t>
            </a:r>
            <a:r>
              <a:rPr lang="en-US" sz="2880" dirty="0"/>
              <a:t/>
            </a:r>
            <a:br>
              <a:rPr lang="en-US" sz="2880" dirty="0"/>
            </a:br>
            <a:r>
              <a:rPr lang="en-US" sz="2880" dirty="0"/>
              <a:t>Food expenditure for one week: $500.07</a:t>
            </a:r>
          </a:p>
        </p:txBody>
      </p:sp>
      <p:pic>
        <p:nvPicPr>
          <p:cNvPr id="7" name="Picture 6" descr="Germany.jpg"/>
          <p:cNvPicPr>
            <a:picLocks noChangeAspect="1"/>
          </p:cNvPicPr>
          <p:nvPr/>
        </p:nvPicPr>
        <p:blipFill>
          <a:blip r:embed="rId3" cstate="print"/>
          <a:stretch>
            <a:fillRect/>
          </a:stretch>
        </p:blipFill>
        <p:spPr>
          <a:xfrm>
            <a:off x="1981200" y="1204764"/>
            <a:ext cx="10668000" cy="7024836"/>
          </a:xfrm>
          <a:prstGeom prst="rect">
            <a:avLst/>
          </a:prstGeom>
        </p:spPr>
      </p:pic>
      <p:sp>
        <p:nvSpPr>
          <p:cNvPr id="4" name="Rectangle 3"/>
          <p:cNvSpPr>
            <a:spLocks/>
          </p:cNvSpPr>
          <p:nvPr/>
        </p:nvSpPr>
        <p:spPr bwMode="auto">
          <a:xfrm>
            <a:off x="10299700" y="219333"/>
            <a:ext cx="4330700" cy="63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2400" dirty="0">
                <a:solidFill>
                  <a:srgbClr val="4D4D4D"/>
                </a:solidFill>
                <a:latin typeface="Merriweather Light"/>
                <a:cs typeface="Calibri" pitchFamily="34" charset="0"/>
              </a:rPr>
              <a:t>Source:  “Hungry Planet”</a:t>
            </a:r>
          </a:p>
          <a:p>
            <a:r>
              <a:rPr lang="en-US" sz="1680" dirty="0">
                <a:solidFill>
                  <a:srgbClr val="4D4D4D"/>
                </a:solidFill>
                <a:latin typeface="Merriweather Light"/>
                <a:cs typeface="Calibri" pitchFamily="34" charset="0"/>
              </a:rPr>
              <a:t>By Peter </a:t>
            </a:r>
            <a:r>
              <a:rPr lang="en-US" sz="1680" dirty="0" err="1">
                <a:solidFill>
                  <a:srgbClr val="4D4D4D"/>
                </a:solidFill>
                <a:latin typeface="Merriweather Light"/>
                <a:cs typeface="Calibri" pitchFamily="34" charset="0"/>
              </a:rPr>
              <a:t>Menzel</a:t>
            </a:r>
            <a:r>
              <a:rPr lang="en-US" sz="1680" dirty="0">
                <a:solidFill>
                  <a:srgbClr val="4D4D4D"/>
                </a:solidFill>
                <a:latin typeface="Merriweather Light"/>
                <a:cs typeface="Calibri" pitchFamily="34" charset="0"/>
              </a:rPr>
              <a:t> and Faith </a:t>
            </a:r>
            <a:r>
              <a:rPr lang="en-US" sz="1680" dirty="0" err="1">
                <a:solidFill>
                  <a:srgbClr val="4D4D4D"/>
                </a:solidFill>
                <a:latin typeface="Merriweather Light"/>
                <a:cs typeface="Calibri" pitchFamily="34" charset="0"/>
              </a:rPr>
              <a:t>D’Aluisio</a:t>
            </a:r>
            <a:endParaRPr lang="en-US" sz="1680" dirty="0">
              <a:solidFill>
                <a:srgbClr val="4D4D4D"/>
              </a:solidFill>
              <a:latin typeface="Merriweather Light"/>
              <a:cs typeface="Calibri" pitchFamily="34" charset="0"/>
            </a:endParaRPr>
          </a:p>
        </p:txBody>
      </p:sp>
    </p:spTree>
    <p:extLst>
      <p:ext uri="{BB962C8B-B14F-4D97-AF65-F5344CB8AC3E}">
        <p14:creationId xmlns:p14="http://schemas.microsoft.com/office/powerpoint/2010/main" val="1243549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65760" y="147221"/>
            <a:ext cx="10972800" cy="886397"/>
          </a:xfrm>
        </p:spPr>
        <p:txBody>
          <a:bodyPr/>
          <a:lstStyle/>
          <a:p>
            <a:pPr>
              <a:lnSpc>
                <a:spcPct val="100000"/>
              </a:lnSpc>
              <a:spcAft>
                <a:spcPts val="600"/>
              </a:spcAft>
            </a:pPr>
            <a:r>
              <a:rPr lang="en-US" sz="2880" dirty="0"/>
              <a:t>Ecuador: The </a:t>
            </a:r>
            <a:r>
              <a:rPr lang="en-US" sz="2880" dirty="0" err="1"/>
              <a:t>Ayme</a:t>
            </a:r>
            <a:r>
              <a:rPr lang="en-US" sz="2880" dirty="0"/>
              <a:t> family of </a:t>
            </a:r>
            <a:r>
              <a:rPr lang="en-US" sz="2880" dirty="0" err="1" smtClean="0"/>
              <a:t>Tingo</a:t>
            </a:r>
            <a:r>
              <a:rPr lang="en-US" sz="2880" dirty="0"/>
              <a:t/>
            </a:r>
            <a:br>
              <a:rPr lang="en-US" sz="2880" dirty="0"/>
            </a:br>
            <a:r>
              <a:rPr lang="en-US" sz="2880" dirty="0"/>
              <a:t>Food expenditure for one week: $31.55</a:t>
            </a:r>
          </a:p>
        </p:txBody>
      </p:sp>
      <p:pic>
        <p:nvPicPr>
          <p:cNvPr id="6" name="Picture 5" descr="Ecuador.jpg"/>
          <p:cNvPicPr>
            <a:picLocks noChangeAspect="1"/>
          </p:cNvPicPr>
          <p:nvPr/>
        </p:nvPicPr>
        <p:blipFill>
          <a:blip r:embed="rId3" cstate="print"/>
          <a:stretch>
            <a:fillRect/>
          </a:stretch>
        </p:blipFill>
        <p:spPr>
          <a:xfrm>
            <a:off x="1955800" y="1138412"/>
            <a:ext cx="10718800" cy="7087390"/>
          </a:xfrm>
          <a:prstGeom prst="rect">
            <a:avLst/>
          </a:prstGeom>
        </p:spPr>
      </p:pic>
      <p:sp>
        <p:nvSpPr>
          <p:cNvPr id="4" name="Rectangle 3"/>
          <p:cNvSpPr>
            <a:spLocks/>
          </p:cNvSpPr>
          <p:nvPr/>
        </p:nvSpPr>
        <p:spPr bwMode="auto">
          <a:xfrm>
            <a:off x="10287000" y="218540"/>
            <a:ext cx="4343400" cy="63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r>
              <a:rPr lang="en-US" sz="2400" dirty="0">
                <a:solidFill>
                  <a:srgbClr val="4D4D4D"/>
                </a:solidFill>
                <a:latin typeface="Merriweather Light"/>
                <a:cs typeface="Calibri" pitchFamily="34" charset="0"/>
              </a:rPr>
              <a:t>Source:  “Hungry Planet”</a:t>
            </a:r>
          </a:p>
          <a:p>
            <a:r>
              <a:rPr lang="en-US" sz="1680" dirty="0">
                <a:solidFill>
                  <a:srgbClr val="4D4D4D"/>
                </a:solidFill>
                <a:latin typeface="Merriweather Light"/>
                <a:cs typeface="Calibri" pitchFamily="34" charset="0"/>
              </a:rPr>
              <a:t>By Peter </a:t>
            </a:r>
            <a:r>
              <a:rPr lang="en-US" sz="1680" dirty="0" err="1">
                <a:solidFill>
                  <a:srgbClr val="4D4D4D"/>
                </a:solidFill>
                <a:latin typeface="Merriweather Light"/>
                <a:cs typeface="Calibri" pitchFamily="34" charset="0"/>
              </a:rPr>
              <a:t>Menzel</a:t>
            </a:r>
            <a:r>
              <a:rPr lang="en-US" sz="1680" dirty="0">
                <a:solidFill>
                  <a:srgbClr val="4D4D4D"/>
                </a:solidFill>
                <a:latin typeface="Merriweather Light"/>
                <a:cs typeface="Calibri" pitchFamily="34" charset="0"/>
              </a:rPr>
              <a:t> and Faith </a:t>
            </a:r>
            <a:r>
              <a:rPr lang="en-US" sz="1680" dirty="0" err="1">
                <a:solidFill>
                  <a:srgbClr val="4D4D4D"/>
                </a:solidFill>
                <a:latin typeface="Merriweather Light"/>
                <a:cs typeface="Calibri" pitchFamily="34" charset="0"/>
              </a:rPr>
              <a:t>D’Aluisio</a:t>
            </a:r>
            <a:endParaRPr lang="en-US" sz="1680" dirty="0">
              <a:solidFill>
                <a:srgbClr val="4D4D4D"/>
              </a:solidFill>
              <a:latin typeface="Merriweather Light"/>
              <a:cs typeface="Calibri" pitchFamily="34" charset="0"/>
            </a:endParaRPr>
          </a:p>
        </p:txBody>
      </p:sp>
    </p:spTree>
    <p:extLst>
      <p:ext uri="{BB962C8B-B14F-4D97-AF65-F5344CB8AC3E}">
        <p14:creationId xmlns:p14="http://schemas.microsoft.com/office/powerpoint/2010/main" val="2910447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92733" y="2673634"/>
            <a:ext cx="13245156" cy="553998"/>
          </a:xfrm>
        </p:spPr>
        <p:txBody>
          <a:bodyPr/>
          <a:lstStyle/>
          <a:p>
            <a:r>
              <a:rPr lang="en-US" dirty="0" smtClean="0"/>
              <a:t>Example of data visualization for a cause</a:t>
            </a:r>
            <a:endParaRPr lang="en-US" dirty="0"/>
          </a:p>
        </p:txBody>
      </p:sp>
    </p:spTree>
    <p:extLst>
      <p:ext uri="{BB962C8B-B14F-4D97-AF65-F5344CB8AC3E}">
        <p14:creationId xmlns:p14="http://schemas.microsoft.com/office/powerpoint/2010/main" val="1482542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4630400" cy="12540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cdn.geekwire.com/wp-content/uploads/2016/10/VNM-Incidence-Hotspots.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70889" y="1575566"/>
            <a:ext cx="9088622" cy="63927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040" y="79104"/>
            <a:ext cx="13990320" cy="1092607"/>
          </a:xfrm>
          <a:prstGeom prst="rect">
            <a:avLst/>
          </a:prstGeom>
          <a:noFill/>
        </p:spPr>
        <p:txBody>
          <a:bodyPr wrap="square" rtlCol="0">
            <a:spAutoFit/>
          </a:bodyPr>
          <a:lstStyle/>
          <a:p>
            <a:pPr algn="ctr">
              <a:spcAft>
                <a:spcPts val="600"/>
              </a:spcAft>
            </a:pPr>
            <a:r>
              <a:rPr lang="en-US" sz="3600" dirty="0" smtClean="0">
                <a:latin typeface="BentonSans Book"/>
              </a:rPr>
              <a:t>“We knew </a:t>
            </a:r>
            <a:r>
              <a:rPr lang="en-US" sz="3600" dirty="0">
                <a:latin typeface="BentonSans Book"/>
              </a:rPr>
              <a:t>we could gain better and more insights out of that data</a:t>
            </a:r>
            <a:r>
              <a:rPr lang="en-US" sz="3600" dirty="0" smtClean="0">
                <a:latin typeface="BentonSans Book"/>
              </a:rPr>
              <a:t>.” </a:t>
            </a:r>
          </a:p>
          <a:p>
            <a:pPr algn="ctr"/>
            <a:r>
              <a:rPr lang="en-US" sz="2400" dirty="0" smtClean="0">
                <a:latin typeface="BentonSans Book"/>
              </a:rPr>
              <a:t>– Jeff Bernson, Director of PATH</a:t>
            </a:r>
            <a:endParaRPr lang="en-US" sz="2400" dirty="0">
              <a:latin typeface="BentonSans Book"/>
            </a:endParaRPr>
          </a:p>
        </p:txBody>
      </p:sp>
    </p:spTree>
    <p:extLst>
      <p:ext uri="{BB962C8B-B14F-4D97-AF65-F5344CB8AC3E}">
        <p14:creationId xmlns:p14="http://schemas.microsoft.com/office/powerpoint/2010/main" val="2765229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un deaths periscop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397"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4722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650" y="-1"/>
            <a:ext cx="12357100" cy="8234139"/>
          </a:xfrm>
          <a:prstGeom prst="rect">
            <a:avLst/>
          </a:prstGeom>
        </p:spPr>
      </p:pic>
    </p:spTree>
    <p:extLst>
      <p:ext uri="{BB962C8B-B14F-4D97-AF65-F5344CB8AC3E}">
        <p14:creationId xmlns:p14="http://schemas.microsoft.com/office/powerpoint/2010/main" val="20491239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48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376897" y="0"/>
            <a:ext cx="5876605" cy="8229600"/>
          </a:xfrm>
          <a:prstGeom prst="rect">
            <a:avLst/>
          </a:prstGeom>
        </p:spPr>
      </p:pic>
      <p:sp>
        <p:nvSpPr>
          <p:cNvPr id="3" name="TextBox 2"/>
          <p:cNvSpPr txBox="1"/>
          <p:nvPr/>
        </p:nvSpPr>
        <p:spPr>
          <a:xfrm>
            <a:off x="156754" y="4585063"/>
            <a:ext cx="4154828" cy="2246769"/>
          </a:xfrm>
          <a:prstGeom prst="rect">
            <a:avLst/>
          </a:prstGeom>
          <a:noFill/>
        </p:spPr>
        <p:txBody>
          <a:bodyPr wrap="square" rtlCol="0">
            <a:spAutoFit/>
          </a:bodyPr>
          <a:lstStyle/>
          <a:p>
            <a:r>
              <a:rPr lang="en-US" sz="2000" dirty="0" smtClean="0">
                <a:solidFill>
                  <a:schemeClr val="bg1"/>
                </a:solidFill>
                <a:latin typeface="BentonSans Book"/>
              </a:rPr>
              <a:t>“The </a:t>
            </a:r>
            <a:r>
              <a:rPr lang="en-US" sz="2000" dirty="0">
                <a:solidFill>
                  <a:schemeClr val="bg1"/>
                </a:solidFill>
                <a:latin typeface="BentonSans Book"/>
              </a:rPr>
              <a:t>ability to quickly explore our data visually is vital to ensuring that our conservation management of these endangered species is as effective as it can be. </a:t>
            </a:r>
            <a:r>
              <a:rPr lang="en-US" sz="2000" dirty="0" smtClean="0">
                <a:solidFill>
                  <a:schemeClr val="bg1"/>
                </a:solidFill>
                <a:latin typeface="BentonSans Book"/>
              </a:rPr>
              <a:t>”</a:t>
            </a:r>
          </a:p>
          <a:p>
            <a:endParaRPr lang="en-US" sz="2000" dirty="0" smtClean="0">
              <a:solidFill>
                <a:schemeClr val="bg1"/>
              </a:solidFill>
              <a:latin typeface="BentonSans Book"/>
            </a:endParaRPr>
          </a:p>
          <a:p>
            <a:r>
              <a:rPr lang="en-US" sz="2000" dirty="0" smtClean="0">
                <a:solidFill>
                  <a:schemeClr val="bg1"/>
                </a:solidFill>
                <a:latin typeface="BentonSans Book"/>
              </a:rPr>
              <a:t>- Dr. </a:t>
            </a:r>
            <a:r>
              <a:rPr lang="en-US" sz="2000" dirty="0">
                <a:solidFill>
                  <a:schemeClr val="bg1"/>
                </a:solidFill>
                <a:latin typeface="BentonSans Book"/>
              </a:rPr>
              <a:t>Andrew Digby</a:t>
            </a:r>
          </a:p>
        </p:txBody>
      </p:sp>
      <p:sp>
        <p:nvSpPr>
          <p:cNvPr id="4" name="TextBox 3"/>
          <p:cNvSpPr txBox="1"/>
          <p:nvPr/>
        </p:nvSpPr>
        <p:spPr>
          <a:xfrm>
            <a:off x="156754" y="1260587"/>
            <a:ext cx="4154828" cy="2246769"/>
          </a:xfrm>
          <a:prstGeom prst="rect">
            <a:avLst/>
          </a:prstGeom>
          <a:noFill/>
        </p:spPr>
        <p:txBody>
          <a:bodyPr wrap="square" rtlCol="0">
            <a:spAutoFit/>
          </a:bodyPr>
          <a:lstStyle/>
          <a:p>
            <a:r>
              <a:rPr lang="en-US" sz="2000" dirty="0" smtClean="0">
                <a:solidFill>
                  <a:schemeClr val="bg1"/>
                </a:solidFill>
                <a:latin typeface="BentonSans Book"/>
              </a:rPr>
              <a:t>“I’m </a:t>
            </a:r>
            <a:r>
              <a:rPr lang="en-US" sz="2000" dirty="0">
                <a:solidFill>
                  <a:schemeClr val="bg1"/>
                </a:solidFill>
                <a:latin typeface="BentonSans Book"/>
              </a:rPr>
              <a:t>a strong believer that effective data </a:t>
            </a:r>
            <a:r>
              <a:rPr lang="en-US" sz="2000" dirty="0" smtClean="0">
                <a:solidFill>
                  <a:schemeClr val="bg1"/>
                </a:solidFill>
                <a:latin typeface="BentonSans Book"/>
              </a:rPr>
              <a:t>visualization </a:t>
            </a:r>
            <a:r>
              <a:rPr lang="en-US" sz="2000" dirty="0">
                <a:solidFill>
                  <a:schemeClr val="bg1"/>
                </a:solidFill>
                <a:latin typeface="BentonSans Book"/>
              </a:rPr>
              <a:t>is an essential science communication tool, but too often scientists don’t think it’s important, or use tools that make good </a:t>
            </a:r>
            <a:r>
              <a:rPr lang="en-US" sz="2000" dirty="0" smtClean="0">
                <a:solidFill>
                  <a:schemeClr val="bg1"/>
                </a:solidFill>
                <a:latin typeface="BentonSans Book"/>
              </a:rPr>
              <a:t>visualization </a:t>
            </a:r>
            <a:r>
              <a:rPr lang="en-US" sz="2000" dirty="0">
                <a:solidFill>
                  <a:schemeClr val="bg1"/>
                </a:solidFill>
                <a:latin typeface="BentonSans Book"/>
              </a:rPr>
              <a:t>difficult to achieve</a:t>
            </a:r>
            <a:r>
              <a:rPr lang="en-US" sz="2000" dirty="0" smtClean="0">
                <a:solidFill>
                  <a:schemeClr val="bg1"/>
                </a:solidFill>
                <a:latin typeface="BentonSans Book"/>
              </a:rPr>
              <a:t>.”</a:t>
            </a:r>
          </a:p>
        </p:txBody>
      </p:sp>
    </p:spTree>
    <p:extLst>
      <p:ext uri="{BB962C8B-B14F-4D97-AF65-F5344CB8AC3E}">
        <p14:creationId xmlns:p14="http://schemas.microsoft.com/office/powerpoint/2010/main" val="2198105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48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530" y="0"/>
            <a:ext cx="9567855" cy="13398827"/>
          </a:xfrm>
          <a:prstGeom prst="rect">
            <a:avLst/>
          </a:prstGeom>
        </p:spPr>
      </p:pic>
    </p:spTree>
    <p:extLst>
      <p:ext uri="{BB962C8B-B14F-4D97-AF65-F5344CB8AC3E}">
        <p14:creationId xmlns:p14="http://schemas.microsoft.com/office/powerpoint/2010/main" val="1610376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588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05985" y="1891756"/>
            <a:ext cx="13245156" cy="553998"/>
          </a:xfrm>
        </p:spPr>
        <p:txBody>
          <a:bodyPr/>
          <a:lstStyle/>
          <a:p>
            <a:r>
              <a:rPr lang="en-US" dirty="0" smtClean="0"/>
              <a:t>Design Considerations</a:t>
            </a:r>
            <a:endParaRPr lang="en-US" dirty="0"/>
          </a:p>
        </p:txBody>
      </p:sp>
    </p:spTree>
    <p:extLst>
      <p:ext uri="{BB962C8B-B14F-4D97-AF65-F5344CB8AC3E}">
        <p14:creationId xmlns:p14="http://schemas.microsoft.com/office/powerpoint/2010/main" val="1324490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dirty="0"/>
              <a:t>The Shaffer 4 C’s of Data </a:t>
            </a:r>
            <a:r>
              <a:rPr lang="en-US" dirty="0" smtClean="0"/>
              <a:t>Visualization</a:t>
            </a:r>
            <a:endParaRPr lang="en-US" dirty="0"/>
          </a:p>
        </p:txBody>
      </p:sp>
      <p:sp>
        <p:nvSpPr>
          <p:cNvPr id="5" name="Content Placeholder 5"/>
          <p:cNvSpPr>
            <a:spLocks noGrp="1"/>
          </p:cNvSpPr>
          <p:nvPr>
            <p:ph type="body" sz="quarter" idx="10"/>
          </p:nvPr>
        </p:nvSpPr>
        <p:spPr>
          <a:ln>
            <a:noFill/>
          </a:ln>
        </p:spPr>
        <p:style>
          <a:lnRef idx="2">
            <a:schemeClr val="dk1"/>
          </a:lnRef>
          <a:fillRef idx="1">
            <a:schemeClr val="lt1"/>
          </a:fillRef>
          <a:effectRef idx="0">
            <a:schemeClr val="dk1"/>
          </a:effectRef>
          <a:fontRef idx="minor">
            <a:schemeClr val="dk1"/>
          </a:fontRef>
        </p:style>
        <p:txBody>
          <a:bodyPr/>
          <a:lstStyle/>
          <a:p>
            <a:pPr marL="0" indent="0">
              <a:buNone/>
            </a:pPr>
            <a:r>
              <a:rPr lang="en-US" sz="3600" b="1" dirty="0" smtClean="0">
                <a:solidFill>
                  <a:schemeClr val="accent6"/>
                </a:solidFill>
                <a:cs typeface="Calibri" pitchFamily="34" charset="0"/>
              </a:rPr>
              <a:t>C</a:t>
            </a:r>
            <a:r>
              <a:rPr lang="en-US" sz="3600" dirty="0" smtClean="0">
                <a:solidFill>
                  <a:schemeClr val="accent6"/>
                </a:solidFill>
                <a:cs typeface="Calibri" pitchFamily="34" charset="0"/>
              </a:rPr>
              <a:t>lear </a:t>
            </a:r>
            <a:r>
              <a:rPr lang="en-US" sz="3600" dirty="0">
                <a:solidFill>
                  <a:schemeClr val="accent6"/>
                </a:solidFill>
                <a:cs typeface="Calibri" pitchFamily="34" charset="0"/>
              </a:rPr>
              <a:t>- easily seen; sharply defined</a:t>
            </a:r>
          </a:p>
          <a:p>
            <a:pPr lvl="1">
              <a:buFont typeface="Arial" pitchFamily="34" charset="0"/>
              <a:buChar char="•"/>
            </a:pPr>
            <a:r>
              <a:rPr lang="en-US" sz="2800" dirty="0">
                <a:cs typeface="Calibri" pitchFamily="34" charset="0"/>
              </a:rPr>
              <a:t>who's the audience?  what's the message?</a:t>
            </a:r>
          </a:p>
          <a:p>
            <a:pPr lvl="1">
              <a:buFont typeface="Arial" pitchFamily="34" charset="0"/>
              <a:buChar char="•"/>
            </a:pPr>
            <a:r>
              <a:rPr lang="en-US" sz="2800" dirty="0">
                <a:cs typeface="Calibri" pitchFamily="34" charset="0"/>
              </a:rPr>
              <a:t>clarity more important than aesthetics</a:t>
            </a:r>
          </a:p>
          <a:p>
            <a:pPr marL="0" indent="0">
              <a:buNone/>
            </a:pPr>
            <a:r>
              <a:rPr lang="en-US" sz="3600" b="1" dirty="0" smtClean="0">
                <a:solidFill>
                  <a:schemeClr val="accent6"/>
                </a:solidFill>
                <a:cs typeface="Calibri" pitchFamily="34" charset="0"/>
              </a:rPr>
              <a:t>C</a:t>
            </a:r>
            <a:r>
              <a:rPr lang="en-US" sz="3600" dirty="0" smtClean="0">
                <a:solidFill>
                  <a:schemeClr val="accent6"/>
                </a:solidFill>
                <a:cs typeface="Calibri" pitchFamily="34" charset="0"/>
              </a:rPr>
              <a:t>lean </a:t>
            </a:r>
            <a:r>
              <a:rPr lang="en-US" sz="3600" dirty="0">
                <a:solidFill>
                  <a:schemeClr val="accent6"/>
                </a:solidFill>
                <a:cs typeface="Calibri" pitchFamily="34" charset="0"/>
              </a:rPr>
              <a:t>- thorough; complete; unadulterated</a:t>
            </a:r>
          </a:p>
          <a:p>
            <a:pPr lvl="1">
              <a:buFont typeface="Arial" pitchFamily="34" charset="0"/>
              <a:buChar char="•"/>
            </a:pPr>
            <a:r>
              <a:rPr lang="en-US" sz="2800" dirty="0">
                <a:cs typeface="Calibri" pitchFamily="34" charset="0"/>
              </a:rPr>
              <a:t>labels, axis, gridlines, formatting, right chart type, color choice, etc.</a:t>
            </a:r>
          </a:p>
          <a:p>
            <a:pPr marL="0" indent="0">
              <a:buNone/>
            </a:pPr>
            <a:r>
              <a:rPr lang="en-US" sz="3600" b="1" dirty="0" smtClean="0">
                <a:solidFill>
                  <a:schemeClr val="accent6"/>
                </a:solidFill>
                <a:cs typeface="Calibri" pitchFamily="34" charset="0"/>
              </a:rPr>
              <a:t>C</a:t>
            </a:r>
            <a:r>
              <a:rPr lang="en-US" sz="3600" dirty="0" smtClean="0">
                <a:solidFill>
                  <a:schemeClr val="accent6"/>
                </a:solidFill>
                <a:cs typeface="Calibri" pitchFamily="34" charset="0"/>
              </a:rPr>
              <a:t>oncise </a:t>
            </a:r>
            <a:r>
              <a:rPr lang="en-US" sz="3600" dirty="0">
                <a:solidFill>
                  <a:schemeClr val="accent6"/>
                </a:solidFill>
                <a:cs typeface="Calibri" pitchFamily="34" charset="0"/>
              </a:rPr>
              <a:t>- brief but comprehensive </a:t>
            </a:r>
          </a:p>
          <a:p>
            <a:pPr lvl="1">
              <a:buFont typeface="Arial" pitchFamily="34" charset="0"/>
              <a:buChar char="•"/>
            </a:pPr>
            <a:r>
              <a:rPr lang="en-US" sz="2800" dirty="0">
                <a:cs typeface="Calibri" pitchFamily="34" charset="0"/>
              </a:rPr>
              <a:t>not minimalist but not verbose</a:t>
            </a:r>
          </a:p>
          <a:p>
            <a:pPr marL="0" indent="0">
              <a:buNone/>
            </a:pPr>
            <a:r>
              <a:rPr lang="en-US" sz="3600" b="1" dirty="0" smtClean="0">
                <a:solidFill>
                  <a:schemeClr val="accent6"/>
                </a:solidFill>
                <a:cs typeface="Calibri" pitchFamily="34" charset="0"/>
              </a:rPr>
              <a:t>C</a:t>
            </a:r>
            <a:r>
              <a:rPr lang="en-US" sz="3600" dirty="0" smtClean="0">
                <a:solidFill>
                  <a:schemeClr val="accent6"/>
                </a:solidFill>
                <a:cs typeface="Calibri" pitchFamily="34" charset="0"/>
              </a:rPr>
              <a:t>aptivating </a:t>
            </a:r>
            <a:r>
              <a:rPr lang="en-US" sz="3600" dirty="0">
                <a:solidFill>
                  <a:schemeClr val="accent6"/>
                </a:solidFill>
                <a:cs typeface="Calibri" pitchFamily="34" charset="0"/>
              </a:rPr>
              <a:t>- to attract and hold by beauty or excellence</a:t>
            </a:r>
          </a:p>
          <a:p>
            <a:pPr lvl="1">
              <a:buFont typeface="Arial" pitchFamily="34" charset="0"/>
              <a:buChar char="•"/>
            </a:pPr>
            <a:r>
              <a:rPr lang="en-US" sz="2800" dirty="0">
                <a:cs typeface="Calibri" pitchFamily="34" charset="0"/>
              </a:rPr>
              <a:t>does it capture attention? is it interesting? does it tell the story?</a:t>
            </a:r>
          </a:p>
        </p:txBody>
      </p:sp>
    </p:spTree>
    <p:extLst>
      <p:ext uri="{BB962C8B-B14F-4D97-AF65-F5344CB8AC3E}">
        <p14:creationId xmlns:p14="http://schemas.microsoft.com/office/powerpoint/2010/main" val="85480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712788" y="601314"/>
            <a:ext cx="13244512" cy="472758"/>
          </a:xfrm>
        </p:spPr>
        <p:txBody>
          <a:bodyPr/>
          <a:lstStyle/>
          <a:p>
            <a:r>
              <a:rPr lang="en-US" sz="3840" dirty="0" smtClean="0">
                <a:latin typeface="+mn-lt"/>
              </a:rPr>
              <a:t>Design Considerations</a:t>
            </a:r>
            <a:endParaRPr lang="uk-UA" sz="3840" dirty="0">
              <a:latin typeface="+mn-lt"/>
            </a:endParaRPr>
          </a:p>
        </p:txBody>
      </p:sp>
      <p:sp>
        <p:nvSpPr>
          <p:cNvPr id="5" name="Content Placeholder 5"/>
          <p:cNvSpPr>
            <a:spLocks noGrp="1"/>
          </p:cNvSpPr>
          <p:nvPr>
            <p:ph type="body" sz="quarter" idx="10"/>
          </p:nvPr>
        </p:nvSpPr>
        <p:spPr/>
        <p:txBody>
          <a:bodyPr/>
          <a:lstStyle/>
          <a:p>
            <a:r>
              <a:rPr lang="en-US" sz="3000" dirty="0" smtClean="0">
                <a:solidFill>
                  <a:schemeClr val="accent5"/>
                </a:solidFill>
              </a:rPr>
              <a:t>Keep it Simple!</a:t>
            </a:r>
          </a:p>
          <a:p>
            <a:pPr lvl="1"/>
            <a:r>
              <a:rPr lang="en-US" sz="2400" dirty="0" smtClean="0">
                <a:solidFill>
                  <a:schemeClr val="accent5"/>
                </a:solidFill>
              </a:rPr>
              <a:t>Concise</a:t>
            </a:r>
          </a:p>
          <a:p>
            <a:r>
              <a:rPr lang="en-US" sz="3000" dirty="0" smtClean="0">
                <a:solidFill>
                  <a:schemeClr val="accent5"/>
                </a:solidFill>
              </a:rPr>
              <a:t>Who </a:t>
            </a:r>
            <a:r>
              <a:rPr lang="en-US" sz="3000" dirty="0">
                <a:solidFill>
                  <a:schemeClr val="accent5"/>
                </a:solidFill>
              </a:rPr>
              <a:t>is the user? Know your audience</a:t>
            </a:r>
            <a:r>
              <a:rPr lang="en-US" sz="3000" dirty="0" smtClean="0">
                <a:solidFill>
                  <a:schemeClr val="accent5"/>
                </a:solidFill>
              </a:rPr>
              <a:t>.</a:t>
            </a:r>
            <a:endParaRPr lang="en-US" sz="3000" dirty="0"/>
          </a:p>
          <a:p>
            <a:pPr>
              <a:buNone/>
            </a:pPr>
            <a:endParaRPr lang="en-US" dirty="0"/>
          </a:p>
        </p:txBody>
      </p:sp>
    </p:spTree>
    <p:extLst>
      <p:ext uri="{BB962C8B-B14F-4D97-AF65-F5344CB8AC3E}">
        <p14:creationId xmlns:p14="http://schemas.microsoft.com/office/powerpoint/2010/main" val="3396727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61121" y="490332"/>
            <a:ext cx="9133131" cy="484620"/>
          </a:xfrm>
        </p:spPr>
        <p:txBody>
          <a:bodyPr/>
          <a:lstStyle/>
          <a:p>
            <a:r>
              <a:rPr lang="en-US" sz="3840" dirty="0">
                <a:latin typeface="+mj-lt"/>
              </a:rPr>
              <a:t>The KISS </a:t>
            </a:r>
            <a:r>
              <a:rPr lang="en-US" sz="3840" dirty="0">
                <a:latin typeface="+mj-lt"/>
                <a:cs typeface="Calibri" pitchFamily="34" charset="0"/>
              </a:rPr>
              <a:t>Principle</a:t>
            </a:r>
            <a:r>
              <a:rPr lang="en-US" sz="3840" dirty="0" smtClean="0">
                <a:latin typeface="+mj-lt"/>
              </a:rPr>
              <a:t>: </a:t>
            </a:r>
            <a:endParaRPr lang="uk-UA" sz="3840" dirty="0">
              <a:latin typeface="+mj-lt"/>
            </a:endParaRPr>
          </a:p>
        </p:txBody>
      </p:sp>
      <p:sp>
        <p:nvSpPr>
          <p:cNvPr id="5" name="Content Placeholder 5"/>
          <p:cNvSpPr>
            <a:spLocks noGrp="1"/>
          </p:cNvSpPr>
          <p:nvPr>
            <p:ph type="body" sz="quarter" idx="11"/>
          </p:nvPr>
        </p:nvSpPr>
        <p:spPr>
          <a:xfrm>
            <a:off x="3175000" y="2036122"/>
            <a:ext cx="8077200" cy="738664"/>
          </a:xfrm>
        </p:spPr>
        <p:txBody>
          <a:bodyPr/>
          <a:lstStyle/>
          <a:p>
            <a:pPr algn="ctr"/>
            <a:r>
              <a:rPr lang="en-US" sz="4800" dirty="0">
                <a:latin typeface="+mj-lt"/>
                <a:cs typeface="Calibri" pitchFamily="34" charset="0"/>
              </a:rPr>
              <a:t>Keep it Simple, Stupid</a:t>
            </a:r>
            <a:r>
              <a:rPr lang="en-US" sz="4800" dirty="0" smtClean="0">
                <a:latin typeface="+mj-lt"/>
                <a:cs typeface="Calibri" pitchFamily="34" charset="0"/>
              </a:rPr>
              <a:t>!</a:t>
            </a:r>
            <a:endParaRPr lang="en-US" dirty="0">
              <a:latin typeface="+mj-lt"/>
            </a:endParaRPr>
          </a:p>
        </p:txBody>
      </p:sp>
      <p:sp>
        <p:nvSpPr>
          <p:cNvPr id="4" name="Title 1"/>
          <p:cNvSpPr txBox="1">
            <a:spLocks/>
          </p:cNvSpPr>
          <p:nvPr/>
        </p:nvSpPr>
        <p:spPr bwMode="auto">
          <a:xfrm>
            <a:off x="1355414" y="3835957"/>
            <a:ext cx="12542252" cy="18712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5400" kern="1200" baseline="0">
                <a:solidFill>
                  <a:schemeClr val="accent5"/>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r>
              <a:rPr lang="en-US" sz="3600" dirty="0" smtClean="0">
                <a:latin typeface="Merriweather Light"/>
                <a:cs typeface="Calibri" pitchFamily="34" charset="0"/>
              </a:rPr>
              <a:t>“It seems that perfection is reached not when there is nothing to add, but when there is nothing left to take away.”</a:t>
            </a:r>
          </a:p>
          <a:p>
            <a:endParaRPr lang="en-US" sz="4400" dirty="0">
              <a:solidFill>
                <a:schemeClr val="tx2">
                  <a:lumMod val="75000"/>
                  <a:lumOff val="25000"/>
                </a:schemeClr>
              </a:solidFill>
              <a:latin typeface="Merriweather Light"/>
              <a:cs typeface="Calibri" pitchFamily="34" charset="0"/>
            </a:endParaRPr>
          </a:p>
          <a:p>
            <a:r>
              <a:rPr lang="en-US" sz="3600" dirty="0"/>
              <a:t>- Antoine de Saint </a:t>
            </a:r>
            <a:r>
              <a:rPr lang="en-US" sz="3600" dirty="0" err="1" smtClean="0">
                <a:cs typeface="Calibri" pitchFamily="34" charset="0"/>
              </a:rPr>
              <a:t>Exupéry</a:t>
            </a:r>
            <a:endParaRPr lang="en-US" sz="3600" dirty="0"/>
          </a:p>
        </p:txBody>
      </p:sp>
    </p:spTree>
    <p:extLst>
      <p:ext uri="{BB962C8B-B14F-4D97-AF65-F5344CB8AC3E}">
        <p14:creationId xmlns:p14="http://schemas.microsoft.com/office/powerpoint/2010/main" val="39225024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344556" y="446640"/>
            <a:ext cx="7604125" cy="484188"/>
          </a:xfrm>
        </p:spPr>
        <p:txBody>
          <a:bodyPr/>
          <a:lstStyle/>
          <a:p>
            <a:r>
              <a:rPr lang="en-US" sz="3840" dirty="0">
                <a:latin typeface="+mj-lt"/>
                <a:cs typeface="Calibri" pitchFamily="34" charset="0"/>
              </a:rPr>
              <a:t>Visualization Expert:</a:t>
            </a:r>
            <a:endParaRPr lang="uk-UA" sz="3840" dirty="0">
              <a:latin typeface="+mj-lt"/>
              <a:cs typeface="Calibri" pitchFamily="34" charset="0"/>
            </a:endParaRPr>
          </a:p>
        </p:txBody>
      </p:sp>
      <p:sp>
        <p:nvSpPr>
          <p:cNvPr id="5" name="Content Placeholder 5"/>
          <p:cNvSpPr>
            <a:spLocks noGrp="1"/>
          </p:cNvSpPr>
          <p:nvPr>
            <p:ph idx="4294967295"/>
          </p:nvPr>
        </p:nvSpPr>
        <p:spPr>
          <a:xfrm>
            <a:off x="344556" y="930828"/>
            <a:ext cx="9642475" cy="5892800"/>
          </a:xfrm>
        </p:spPr>
        <p:txBody>
          <a:bodyPr/>
          <a:lstStyle/>
          <a:p>
            <a:pPr marL="0" indent="0">
              <a:buNone/>
            </a:pPr>
            <a:endParaRPr lang="en-US" sz="3000" dirty="0">
              <a:solidFill>
                <a:schemeClr val="accent5"/>
              </a:solidFill>
              <a:latin typeface="Merriweather Light"/>
              <a:cs typeface="Calibri" pitchFamily="34" charset="0"/>
            </a:endParaRPr>
          </a:p>
          <a:p>
            <a:pPr marL="0" indent="0">
              <a:buNone/>
            </a:pPr>
            <a:r>
              <a:rPr lang="en-US" sz="3000" dirty="0">
                <a:solidFill>
                  <a:schemeClr val="accent5"/>
                </a:solidFill>
                <a:latin typeface="Merriweather Light"/>
                <a:cs typeface="Calibri" pitchFamily="34" charset="0"/>
              </a:rPr>
              <a:t>Edward </a:t>
            </a:r>
            <a:r>
              <a:rPr lang="en-US" sz="3000" dirty="0" err="1">
                <a:solidFill>
                  <a:schemeClr val="accent5"/>
                </a:solidFill>
                <a:latin typeface="Merriweather Light"/>
                <a:cs typeface="Calibri" pitchFamily="34" charset="0"/>
              </a:rPr>
              <a:t>Tufte</a:t>
            </a:r>
            <a:endParaRPr lang="en-US" sz="3000" dirty="0">
              <a:solidFill>
                <a:schemeClr val="accent5"/>
              </a:solidFill>
              <a:latin typeface="Merriweather Light"/>
              <a:cs typeface="Calibri" pitchFamily="34" charset="0"/>
            </a:endParaRPr>
          </a:p>
          <a:p>
            <a:pPr lvl="1">
              <a:buFont typeface="Arial" panose="020B0604020202020204" pitchFamily="34" charset="0"/>
              <a:buChar char="•"/>
            </a:pPr>
            <a:r>
              <a:rPr lang="en-US" sz="3000" dirty="0">
                <a:solidFill>
                  <a:schemeClr val="accent5"/>
                </a:solidFill>
                <a:latin typeface="Merriweather Light"/>
                <a:cs typeface="Calibri" pitchFamily="34" charset="0"/>
              </a:rPr>
              <a:t>Remove Chart Junk </a:t>
            </a:r>
            <a:r>
              <a:rPr lang="en-US" sz="3000" b="0" i="1" dirty="0">
                <a:solidFill>
                  <a:schemeClr val="accent5"/>
                </a:solidFill>
                <a:latin typeface="Merriweather Light"/>
                <a:cs typeface="Calibri" pitchFamily="34" charset="0"/>
              </a:rPr>
              <a:t>(</a:t>
            </a:r>
            <a:r>
              <a:rPr lang="en-US" sz="3000" b="0" i="1" dirty="0">
                <a:solidFill>
                  <a:schemeClr val="accent5"/>
                </a:solidFill>
              </a:rPr>
              <a:t>unnecessary or confusing visual elements in charts and graphs)</a:t>
            </a:r>
            <a:endParaRPr lang="en-US" sz="3000" dirty="0">
              <a:solidFill>
                <a:schemeClr val="accent5"/>
              </a:solidFill>
              <a:latin typeface="Merriweather Light"/>
              <a:cs typeface="Calibri" pitchFamily="34" charset="0"/>
            </a:endParaRPr>
          </a:p>
          <a:p>
            <a:pPr lvl="1">
              <a:buFont typeface="Arial" panose="020B0604020202020204" pitchFamily="34" charset="0"/>
              <a:buChar char="•"/>
            </a:pPr>
            <a:r>
              <a:rPr lang="en-US" sz="3000" dirty="0">
                <a:solidFill>
                  <a:schemeClr val="accent5"/>
                </a:solidFill>
                <a:latin typeface="Merriweather Light"/>
                <a:cs typeface="Calibri" pitchFamily="34" charset="0"/>
              </a:rPr>
              <a:t>Data-Ink Ratio </a:t>
            </a:r>
            <a:r>
              <a:rPr lang="en-US" sz="3000" b="0" i="1" dirty="0">
                <a:solidFill>
                  <a:schemeClr val="accent5"/>
                </a:solidFill>
              </a:rPr>
              <a:t>(The non-erasable core of a graphic)</a:t>
            </a:r>
          </a:p>
          <a:p>
            <a:pPr lvl="2">
              <a:buFont typeface="Wingdings" panose="05000000000000000000" pitchFamily="2" charset="2"/>
              <a:buChar char="§"/>
            </a:pPr>
            <a:r>
              <a:rPr lang="en-US" sz="3000" i="1" dirty="0">
                <a:solidFill>
                  <a:schemeClr val="accent5"/>
                </a:solidFill>
              </a:rPr>
              <a:t>Data-Ink vs. Total </a:t>
            </a:r>
            <a:r>
              <a:rPr lang="en-US" sz="3000" i="1" dirty="0" smtClean="0">
                <a:solidFill>
                  <a:schemeClr val="accent5"/>
                </a:solidFill>
              </a:rPr>
              <a:t>Ink</a:t>
            </a:r>
          </a:p>
          <a:p>
            <a:pPr marL="0" indent="0">
              <a:buNone/>
            </a:pPr>
            <a:endParaRPr lang="en-US" sz="3000" dirty="0" smtClean="0">
              <a:latin typeface="Merriweather Light"/>
              <a:cs typeface="Calibri" pitchFamily="34" charset="0"/>
            </a:endParaRPr>
          </a:p>
          <a:p>
            <a:pPr marL="0" indent="0">
              <a:buNone/>
            </a:pPr>
            <a:r>
              <a:rPr lang="en-US" sz="3000" dirty="0" smtClean="0">
                <a:latin typeface="Merriweather Light"/>
                <a:cs typeface="Calibri" pitchFamily="34" charset="0"/>
              </a:rPr>
              <a:t>Minimalist </a:t>
            </a:r>
            <a:r>
              <a:rPr lang="en-US" sz="3000" dirty="0">
                <a:latin typeface="Merriweather Light"/>
                <a:cs typeface="Calibri" pitchFamily="34" charset="0"/>
              </a:rPr>
              <a:t>– </a:t>
            </a:r>
            <a:r>
              <a:rPr lang="en-US" sz="3000" dirty="0" smtClean="0">
                <a:latin typeface="Merriweather Light"/>
                <a:cs typeface="Calibri" pitchFamily="34" charset="0"/>
              </a:rPr>
              <a:t>Edward </a:t>
            </a:r>
            <a:r>
              <a:rPr lang="en-US" sz="3000" dirty="0" err="1" smtClean="0">
                <a:latin typeface="Merriweather Light"/>
                <a:cs typeface="Calibri" pitchFamily="34" charset="0"/>
              </a:rPr>
              <a:t>Tufte</a:t>
            </a:r>
            <a:endParaRPr lang="en-US" sz="3000" dirty="0">
              <a:latin typeface="Merriweather Light"/>
              <a:cs typeface="Calibri" pitchFamily="34" charset="0"/>
            </a:endParaRPr>
          </a:p>
          <a:p>
            <a:pPr marL="0" indent="0">
              <a:buNone/>
            </a:pPr>
            <a:r>
              <a:rPr lang="en-US" sz="3000" dirty="0">
                <a:latin typeface="Merriweather Light"/>
                <a:cs typeface="Calibri" pitchFamily="34" charset="0"/>
              </a:rPr>
              <a:t>Fundamentalist </a:t>
            </a:r>
            <a:r>
              <a:rPr lang="en-US" sz="3000" dirty="0" smtClean="0">
                <a:latin typeface="Merriweather Light"/>
                <a:cs typeface="Calibri" pitchFamily="34" charset="0"/>
              </a:rPr>
              <a:t>– Stephen Few</a:t>
            </a:r>
            <a:endParaRPr lang="en-US" sz="3000" dirty="0">
              <a:latin typeface="Merriweather Light"/>
              <a:cs typeface="Calibri" pitchFamily="34" charset="0"/>
            </a:endParaRPr>
          </a:p>
          <a:p>
            <a:pPr marL="1306512" lvl="2" indent="0">
              <a:buNone/>
            </a:pPr>
            <a:endParaRPr lang="en-US" sz="3000" dirty="0">
              <a:solidFill>
                <a:schemeClr val="accent5"/>
              </a:solidFill>
              <a:latin typeface="Merriweather Light"/>
              <a:cs typeface="Calibri" pitchFamily="34" charset="0"/>
            </a:endParaRPr>
          </a:p>
          <a:p>
            <a:pPr marL="0" indent="0">
              <a:buNone/>
            </a:pPr>
            <a:endParaRPr lang="en-US" dirty="0"/>
          </a:p>
        </p:txBody>
      </p:sp>
    </p:spTree>
    <p:extLst>
      <p:ext uri="{BB962C8B-B14F-4D97-AF65-F5344CB8AC3E}">
        <p14:creationId xmlns:p14="http://schemas.microsoft.com/office/powerpoint/2010/main" val="4283088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1548" y="641939"/>
            <a:ext cx="7315200" cy="3582519"/>
          </a:xfrm>
          <a:prstGeom prst="rect">
            <a:avLst/>
          </a:prstGeom>
        </p:spPr>
        <p:txBody>
          <a:bodyPr>
            <a:spAutoFit/>
          </a:bodyPr>
          <a:lstStyle/>
          <a:p>
            <a:r>
              <a:rPr lang="en-US" sz="3840" dirty="0" err="1"/>
              <a:t>Tufte’s</a:t>
            </a:r>
            <a:r>
              <a:rPr lang="en-US" sz="3840" dirty="0"/>
              <a:t> Five Laws of Data-Ink:</a:t>
            </a:r>
            <a:br>
              <a:rPr lang="en-US" sz="3840" dirty="0"/>
            </a:br>
            <a:endParaRPr lang="en-US" sz="3840" dirty="0"/>
          </a:p>
          <a:p>
            <a:pPr marL="1097280" lvl="1" indent="-617220">
              <a:buFont typeface="+mj-lt"/>
              <a:buAutoNum type="arabicPeriod"/>
            </a:pPr>
            <a:r>
              <a:rPr lang="en-US" sz="3000" dirty="0">
                <a:latin typeface="+mn-lt"/>
              </a:rPr>
              <a:t>Above all else show the data.</a:t>
            </a:r>
          </a:p>
          <a:p>
            <a:pPr marL="1097280" lvl="1" indent="-617220">
              <a:buFont typeface="+mj-lt"/>
              <a:buAutoNum type="arabicPeriod"/>
            </a:pPr>
            <a:r>
              <a:rPr lang="en-US" sz="3000" dirty="0">
                <a:latin typeface="+mn-lt"/>
              </a:rPr>
              <a:t>Maximize the data-ink ratio</a:t>
            </a:r>
          </a:p>
          <a:p>
            <a:pPr marL="1097280" lvl="1" indent="-617220">
              <a:buFont typeface="+mj-lt"/>
              <a:buAutoNum type="arabicPeriod"/>
            </a:pPr>
            <a:r>
              <a:rPr lang="en-US" sz="3000" dirty="0">
                <a:latin typeface="+mn-lt"/>
              </a:rPr>
              <a:t>Erase non-data-ink.</a:t>
            </a:r>
          </a:p>
          <a:p>
            <a:pPr marL="1097280" lvl="1" indent="-617220">
              <a:buFont typeface="+mj-lt"/>
              <a:buAutoNum type="arabicPeriod"/>
            </a:pPr>
            <a:r>
              <a:rPr lang="en-US" sz="3000" dirty="0">
                <a:latin typeface="+mn-lt"/>
              </a:rPr>
              <a:t>Erase redundant data-ink.</a:t>
            </a:r>
          </a:p>
          <a:p>
            <a:pPr marL="1097280" lvl="1" indent="-617220">
              <a:buFont typeface="+mj-lt"/>
              <a:buAutoNum type="arabicPeriod"/>
            </a:pPr>
            <a:r>
              <a:rPr lang="en-US" sz="3000" dirty="0">
                <a:latin typeface="+mn-lt"/>
              </a:rPr>
              <a:t>Revise and edit.</a:t>
            </a:r>
          </a:p>
        </p:txBody>
      </p:sp>
      <p:pic>
        <p:nvPicPr>
          <p:cNvPr id="3" name="Picture 4" descr="Image result for tufte data ink"/>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210300" y="2561389"/>
            <a:ext cx="8420100" cy="409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06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ink"/>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90262" y="0"/>
            <a:ext cx="11449876"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935465"/>
      </p:ext>
    </p:extLst>
  </p:cSld>
  <p:clrMapOvr>
    <a:masterClrMapping/>
  </p:clrMapOvr>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PPT_Corporate_Template_BentonSans_16.9_c</Template>
  <TotalTime>1127</TotalTime>
  <Words>1363</Words>
  <Application>Microsoft Office PowerPoint</Application>
  <PresentationFormat>Custom</PresentationFormat>
  <Paragraphs>133</Paragraphs>
  <Slides>28</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ＭＳ Ｐゴシック</vt:lpstr>
      <vt:lpstr>Arial</vt:lpstr>
      <vt:lpstr>BentonSans Book</vt:lpstr>
      <vt:lpstr>Calibri</vt:lpstr>
      <vt:lpstr>Gill Sans MT</vt:lpstr>
      <vt:lpstr>Merriweather Light</vt:lpstr>
      <vt:lpstr>Wingdings</vt:lpstr>
      <vt:lpstr>PPT_Corporate_Template_BentonSans_16.9_c</vt:lpstr>
      <vt:lpstr>Custom Design</vt:lpstr>
      <vt:lpstr>PowerPoint Presentation</vt:lpstr>
      <vt:lpstr>Goals</vt:lpstr>
      <vt:lpstr>PowerPoint Presentation</vt:lpstr>
      <vt:lpstr>The Shaffer 4 C’s of Data Visualization</vt:lpstr>
      <vt:lpstr>Design Considerations</vt:lpstr>
      <vt:lpstr>The KISS Principle: </vt:lpstr>
      <vt:lpstr>Visualization Expert:</vt:lpstr>
      <vt:lpstr>PowerPoint Presentation</vt:lpstr>
      <vt:lpstr>PowerPoint Presentation</vt:lpstr>
      <vt:lpstr>Example Bar Chart:</vt:lpstr>
      <vt:lpstr>Example Scatterplot:</vt:lpstr>
      <vt:lpstr>The Shaffer 4 C’s of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Germany: The Melander family of Bargteheide Food expenditure for one week: $500.07</vt:lpstr>
      <vt:lpstr>Ecuador: The Ayme family of Tingo Food expenditure for one week: $31.55</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Cat Cronk</dc:creator>
  <cp:keywords/>
  <dc:description/>
  <cp:lastModifiedBy>Vetria Byrd</cp:lastModifiedBy>
  <cp:revision>137</cp:revision>
  <cp:lastPrinted>2015-11-05T23:58:20Z</cp:lastPrinted>
  <dcterms:created xsi:type="dcterms:W3CDTF">2017-05-11T09:54:05Z</dcterms:created>
  <dcterms:modified xsi:type="dcterms:W3CDTF">2018-09-06T21:01:06Z</dcterms:modified>
  <cp:category/>
</cp:coreProperties>
</file>